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61" r:id="rId5"/>
    <p:sldId id="262" r:id="rId6"/>
    <p:sldId id="264" r:id="rId7"/>
    <p:sldId id="267" r:id="rId8"/>
    <p:sldId id="291" r:id="rId9"/>
    <p:sldId id="268" r:id="rId10"/>
    <p:sldId id="292" r:id="rId11"/>
    <p:sldId id="345" r:id="rId12"/>
    <p:sldId id="346" r:id="rId13"/>
    <p:sldId id="370" r:id="rId14"/>
    <p:sldId id="371" r:id="rId15"/>
    <p:sldId id="372" r:id="rId16"/>
    <p:sldId id="373" r:id="rId17"/>
    <p:sldId id="374" r:id="rId18"/>
    <p:sldId id="271" r:id="rId19"/>
    <p:sldId id="294" r:id="rId20"/>
    <p:sldId id="324" r:id="rId21"/>
    <p:sldId id="311" r:id="rId22"/>
    <p:sldId id="380" r:id="rId23"/>
    <p:sldId id="381" r:id="rId24"/>
    <p:sldId id="382" r:id="rId25"/>
    <p:sldId id="383" r:id="rId26"/>
    <p:sldId id="385" r:id="rId27"/>
    <p:sldId id="386" r:id="rId28"/>
    <p:sldId id="387" r:id="rId29"/>
    <p:sldId id="388" r:id="rId30"/>
    <p:sldId id="389" r:id="rId31"/>
    <p:sldId id="28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17C"/>
    <a:srgbClr val="FFC000"/>
    <a:srgbClr val="4EA4DD"/>
    <a:srgbClr val="E8EAE9"/>
    <a:srgbClr val="FFFFFF"/>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1" autoAdjust="0"/>
    <p:restoredTop sz="85766" autoAdjust="0"/>
  </p:normalViewPr>
  <p:slideViewPr>
    <p:cSldViewPr showGuides="1">
      <p:cViewPr varScale="1">
        <p:scale>
          <a:sx n="67" d="100"/>
          <a:sy n="67" d="100"/>
        </p:scale>
        <p:origin x="468" y="52"/>
      </p:cViewPr>
      <p:guideLst>
        <p:guide orient="horz" pos="2160"/>
        <p:guide pos="3840"/>
        <p:guide pos="7137"/>
        <p:guide pos="484"/>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7DBA15-3F6E-4149-9019-6609FD57F75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KSO_Shape"/>
          <p:cNvSpPr/>
          <p:nvPr userDrawn="1"/>
        </p:nvSpPr>
        <p:spPr bwMode="auto">
          <a:xfrm>
            <a:off x="8040216" y="2564904"/>
            <a:ext cx="3313621"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6" name="文本占位符 145"/>
          <p:cNvSpPr>
            <a:spLocks noGrp="1"/>
          </p:cNvSpPr>
          <p:nvPr>
            <p:ph type="body" sz="quarter" idx="10" hasCustomPrompt="1"/>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毕业论文答辩</a:t>
            </a:r>
            <a:r>
              <a:rPr lang="en-US" altLang="zh-CN" dirty="0"/>
              <a:t>PPT</a:t>
            </a:r>
            <a:r>
              <a:rPr lang="zh-CN" altLang="en-US" dirty="0"/>
              <a:t>模板</a:t>
            </a:r>
            <a:endParaRPr lang="zh-CN" altLang="en-US" dirty="0"/>
          </a:p>
        </p:txBody>
      </p:sp>
      <p:sp>
        <p:nvSpPr>
          <p:cNvPr id="149" name="文本占位符 148"/>
          <p:cNvSpPr>
            <a:spLocks noGrp="1"/>
          </p:cNvSpPr>
          <p:nvPr>
            <p:ph type="body" sz="quarter" idx="11" hasCustomPrompt="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学院：金融学院</a:t>
            </a:r>
            <a:endParaRPr lang="zh-CN" altLang="en-US" dirty="0"/>
          </a:p>
        </p:txBody>
      </p:sp>
      <p:sp>
        <p:nvSpPr>
          <p:cNvPr id="150" name="文本占位符 148"/>
          <p:cNvSpPr>
            <a:spLocks noGrp="1"/>
          </p:cNvSpPr>
          <p:nvPr>
            <p:ph type="body" sz="quarter" idx="12" hasCustomPrompt="1"/>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专业：国际金融</a:t>
            </a:r>
            <a:endParaRPr lang="zh-CN" altLang="en-US" dirty="0"/>
          </a:p>
        </p:txBody>
      </p:sp>
      <p:sp>
        <p:nvSpPr>
          <p:cNvPr id="151" name="文本占位符 148"/>
          <p:cNvSpPr>
            <a:spLocks noGrp="1"/>
          </p:cNvSpPr>
          <p:nvPr>
            <p:ph type="body" sz="quarter" idx="13" hasCustomPrompt="1"/>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答辩人：北纬君</a:t>
            </a:r>
            <a:endParaRPr lang="zh-CN" altLang="en-US" dirty="0"/>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指导老师：北纬君</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endParaRPr lang="zh-CN" altLang="en-US" sz="6000" b="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endParaRPr lang="zh-CN" altLang="en-US" dirty="0"/>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endParaRPr lang="zh-CN" altLang="en-US" dirty="0"/>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endParaRPr lang="zh-CN" altLang="en-US" dirty="0"/>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endParaRPr lang="zh-CN" altLang="en-US" dirty="0"/>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sp>
        <p:nvSpPr>
          <p:cNvPr id="57" name="矩形 56"/>
          <p:cNvSpPr/>
          <p:nvPr userDrawn="1"/>
        </p:nvSpPr>
        <p:spPr>
          <a:xfrm>
            <a:off x="-24680" y="0"/>
            <a:ext cx="12216680" cy="126876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5661248"/>
            <a:ext cx="12216680" cy="119564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0"/>
            <a:ext cx="1221668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4.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image" Target="../media/image3.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4.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1" Type="http://schemas.openxmlformats.org/officeDocument/2006/relationships/notesSlide" Target="../notesSlides/notesSlide29.xml"/><Relationship Id="rId10" Type="http://schemas.openxmlformats.org/officeDocument/2006/relationships/slideLayout" Target="../slideLayouts/slideLayout5.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25475" y="3114040"/>
            <a:ext cx="7706360" cy="1682115"/>
          </a:xfrm>
        </p:spPr>
        <p:txBody>
          <a:bodyPr/>
          <a:lstStyle/>
          <a:p>
            <a:r>
              <a:rPr lang="zh-CN" altLang="en-US" sz="6000" dirty="0"/>
              <a:t>第十</a:t>
            </a:r>
            <a:r>
              <a:rPr lang="zh-CN" altLang="en-US" sz="6000" dirty="0"/>
              <a:t>三周学习</a:t>
            </a:r>
            <a:r>
              <a:rPr lang="zh-CN" altLang="en-US" sz="6000" dirty="0"/>
              <a:t>汇报</a:t>
            </a:r>
            <a:endParaRPr lang="zh-CN" altLang="en-US" sz="6000" dirty="0"/>
          </a:p>
          <a:p>
            <a:endParaRPr lang="zh-CN" altLang="en-US" dirty="0"/>
          </a:p>
        </p:txBody>
      </p:sp>
      <p:sp>
        <p:nvSpPr>
          <p:cNvPr id="5" name="文本占位符 4"/>
          <p:cNvSpPr>
            <a:spLocks noGrp="1"/>
          </p:cNvSpPr>
          <p:nvPr>
            <p:ph type="body" sz="quarter" idx="13"/>
          </p:nvPr>
        </p:nvSpPr>
        <p:spPr>
          <a:xfrm>
            <a:off x="6717772" y="5950099"/>
            <a:ext cx="3050636" cy="503237"/>
          </a:xfrm>
        </p:spPr>
        <p:txBody>
          <a:bodyPr/>
          <a:lstStyle/>
          <a:p>
            <a:pPr marL="0" indent="0">
              <a:buNone/>
            </a:pPr>
            <a:r>
              <a:rPr lang="zh-CN" altLang="en-US" dirty="0"/>
              <a:t>汇报人：</a:t>
            </a:r>
            <a:r>
              <a:rPr lang="zh-CN" altLang="en-US" dirty="0"/>
              <a:t>王思伟</a:t>
            </a:r>
            <a:endParaRPr lang="zh-CN" altLang="en-US" dirty="0"/>
          </a:p>
        </p:txBody>
      </p:sp>
      <p:pic>
        <p:nvPicPr>
          <p:cNvPr id="1026" name="Picture 2"/>
          <p:cNvPicPr>
            <a:picLocks noChangeAspect="1" noChangeArrowheads="1"/>
          </p:cNvPicPr>
          <p:nvPr/>
        </p:nvPicPr>
        <p:blipFill>
          <a:blip r:embed="rId1">
            <a:clrChange>
              <a:clrFrom>
                <a:srgbClr val="171C60"/>
              </a:clrFrom>
              <a:clrTo>
                <a:srgbClr val="171C60">
                  <a:alpha val="0"/>
                </a:srgbClr>
              </a:clrTo>
            </a:clrChange>
            <a:extLst>
              <a:ext uri="{28A0092B-C50C-407E-A947-70E740481C1C}">
                <a14:useLocalDpi xmlns:a14="http://schemas.microsoft.com/office/drawing/2010/main" val="0"/>
              </a:ext>
            </a:extLst>
          </a:blip>
          <a:srcRect/>
          <a:stretch>
            <a:fillRect/>
          </a:stretch>
        </p:blipFill>
        <p:spPr bwMode="auto">
          <a:xfrm>
            <a:off x="3071664" y="188640"/>
            <a:ext cx="5614115" cy="1772053"/>
          </a:xfrm>
          <a:prstGeom prst="rect">
            <a:avLst/>
          </a:prstGeom>
          <a:noFill/>
          <a:extLst>
            <a:ext uri="{909E8E84-426E-40DD-AFC4-6F175D3DCCD1}">
              <a14:hiddenFill xmlns:a14="http://schemas.microsoft.com/office/drawing/2010/main">
                <a:solidFill>
                  <a:srgbClr val="FFFFFF"/>
                </a:solidFill>
              </a14:hiddenFill>
            </a:ext>
          </a:extLst>
        </p:spPr>
      </p:pic>
      <p:sp>
        <p:nvSpPr>
          <p:cNvPr id="69" name="文本占位符 4"/>
          <p:cNvSpPr txBox="1"/>
          <p:nvPr/>
        </p:nvSpPr>
        <p:spPr>
          <a:xfrm>
            <a:off x="9264352" y="5950099"/>
            <a:ext cx="3050636" cy="503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时间：</a:t>
            </a:r>
            <a:r>
              <a:rPr lang="en-US" altLang="zh-CN" dirty="0"/>
              <a:t>2021.11.29</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p:txBody>
          <a:bodyPr/>
          <a:lstStyle/>
          <a:p>
            <a:r>
              <a:rPr lang="en-US" altLang="zh-CN" dirty="0"/>
              <a:t>ResNet</a:t>
            </a:r>
            <a:r>
              <a:rPr lang="zh-CN" altLang="en-US" dirty="0"/>
              <a:t>架构</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551180" y="1484630"/>
            <a:ext cx="10318750" cy="5169535"/>
          </a:xfrm>
          <a:prstGeom prst="rect">
            <a:avLst/>
          </a:prstGeom>
          <a:noFill/>
        </p:spPr>
        <p:txBody>
          <a:bodyPr wrap="square" rtlCol="0">
            <a:spAutoFit/>
          </a:bodyPr>
          <a:p>
            <a:endParaRPr lang="zh-CN" sz="2400"/>
          </a:p>
          <a:p>
            <a:r>
              <a:rPr lang="zh-CN" sz="2400"/>
              <a:t>有四个模块</a:t>
            </a:r>
            <a:r>
              <a:rPr lang="en-US" altLang="zh-CN" sz="2400"/>
              <a:t>,</a:t>
            </a:r>
            <a:r>
              <a:rPr sz="2400"/>
              <a:t>每个模块</a:t>
            </a:r>
            <a:endParaRPr sz="2400"/>
          </a:p>
          <a:p>
            <a:r>
              <a:rPr sz="2400"/>
              <a:t>有 4 个卷积层。加上</a:t>
            </a:r>
            <a:endParaRPr sz="2400"/>
          </a:p>
          <a:p>
            <a:r>
              <a:rPr sz="2400"/>
              <a:t>第一个  7×7  卷积层和</a:t>
            </a:r>
            <a:endParaRPr sz="2400"/>
          </a:p>
          <a:p>
            <a:r>
              <a:rPr sz="2400"/>
              <a:t>最后一个全连接层，共</a:t>
            </a:r>
            <a:endParaRPr sz="2400"/>
          </a:p>
          <a:p>
            <a:r>
              <a:rPr sz="2400"/>
              <a:t>有 18 层。</a:t>
            </a:r>
            <a:endParaRPr sz="2400"/>
          </a:p>
          <a:p>
            <a:endParaRPr sz="2400"/>
          </a:p>
          <a:p>
            <a:r>
              <a:rPr sz="2400"/>
              <a:t>因此，这种模型通常被称为 </a:t>
            </a:r>
            <a:endParaRPr sz="2400"/>
          </a:p>
          <a:p>
            <a:r>
              <a:rPr sz="2400"/>
              <a:t>ResNet-18。 通过配置不同的</a:t>
            </a:r>
            <a:endParaRPr sz="2400"/>
          </a:p>
          <a:p>
            <a:r>
              <a:rPr sz="2400"/>
              <a:t>通道数和模块里的残差块数可以</a:t>
            </a:r>
            <a:endParaRPr sz="2400"/>
          </a:p>
          <a:p>
            <a:r>
              <a:rPr sz="2400"/>
              <a:t>得到不同的 ResNet 模型，</a:t>
            </a:r>
            <a:endParaRPr sz="2400"/>
          </a:p>
          <a:p>
            <a:r>
              <a:rPr sz="2400"/>
              <a:t>例如更深的含 152 层的 </a:t>
            </a:r>
            <a:endParaRPr sz="2400"/>
          </a:p>
          <a:p>
            <a:r>
              <a:rPr sz="2400"/>
              <a:t>ResNet-152。</a:t>
            </a:r>
            <a:endParaRPr sz="2400"/>
          </a:p>
          <a:p>
            <a:endParaRPr lang="zh-CN" altLang="en-US"/>
          </a:p>
        </p:txBody>
      </p:sp>
      <p:pic>
        <p:nvPicPr>
          <p:cNvPr id="7" name="图片 6"/>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6866890" y="1609725"/>
            <a:ext cx="3142615" cy="49091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640" y="347980"/>
            <a:ext cx="6239510" cy="496570"/>
          </a:xfrm>
        </p:spPr>
        <p:txBody>
          <a:bodyPr/>
          <a:lstStyle/>
          <a:p>
            <a:r>
              <a:rPr lang="zh-CN" dirty="0"/>
              <a:t>图像</a:t>
            </a:r>
            <a:r>
              <a:rPr lang="zh-CN" dirty="0"/>
              <a:t>增广</a:t>
            </a:r>
            <a:endParaRPr lang="zh-CN"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695325" y="1287145"/>
            <a:ext cx="10538460" cy="5262245"/>
          </a:xfrm>
          <a:prstGeom prst="rect">
            <a:avLst/>
          </a:prstGeom>
          <a:noFill/>
        </p:spPr>
        <p:txBody>
          <a:bodyPr wrap="square" rtlCol="0">
            <a:spAutoFit/>
          </a:bodyPr>
          <a:p>
            <a:r>
              <a:rPr sz="2400"/>
              <a:t>大型数据集是成功应用深度神经网络的先决条件。 图像增广在对训练图像进行一系列的随机变化，生成相似但不同的训练样本，从而扩大了训练集的规模。 此外，随机改变训练样本可以减少模型对某些属性的依赖，从而提高模型的泛化能力。 例如，我们可以以不同的方式裁剪图像，使感兴趣的对象出现在不同的位置，减少模型对于对象出现位置的依赖。 我们还可以调整亮度、颜色等因素来降低模型对颜色的敏感度。</a:t>
            </a:r>
            <a:endParaRPr sz="2400"/>
          </a:p>
          <a:p>
            <a:endParaRPr sz="2400"/>
          </a:p>
          <a:p>
            <a:r>
              <a:rPr lang="zh-CN" sz="2400"/>
              <a:t>常见的图像增广方法</a:t>
            </a:r>
            <a:r>
              <a:rPr lang="en-US" altLang="zh-CN" sz="2400"/>
              <a:t>:</a:t>
            </a:r>
            <a:endParaRPr lang="en-US" altLang="zh-CN" sz="2400"/>
          </a:p>
          <a:p>
            <a:r>
              <a:rPr lang="zh-CN" altLang="en-US" sz="2400"/>
              <a:t>翻转</a:t>
            </a:r>
            <a:r>
              <a:rPr lang="en-US" altLang="zh-CN" sz="2400"/>
              <a:t>(</a:t>
            </a:r>
            <a:r>
              <a:rPr lang="zh-CN" altLang="en-US" sz="2400"/>
              <a:t>上下翻转</a:t>
            </a:r>
            <a:r>
              <a:rPr lang="en-US" altLang="zh-CN" sz="2400"/>
              <a:t> </a:t>
            </a:r>
            <a:r>
              <a:rPr lang="zh-CN" altLang="en-US" sz="2400"/>
              <a:t>左右翻转</a:t>
            </a:r>
            <a:r>
              <a:rPr lang="en-US" altLang="zh-CN" sz="2400"/>
              <a:t>)</a:t>
            </a:r>
            <a:endParaRPr sz="2400"/>
          </a:p>
          <a:p>
            <a:endParaRPr lang="zh-CN" altLang="en-US"/>
          </a:p>
          <a:p>
            <a:r>
              <a:rPr lang="zh-CN" altLang="en-US" sz="2400"/>
              <a:t>剪裁</a:t>
            </a:r>
            <a:endParaRPr lang="zh-CN" altLang="en-US"/>
          </a:p>
          <a:p>
            <a:endParaRPr lang="zh-CN" altLang="en-US"/>
          </a:p>
          <a:p>
            <a:endParaRPr lang="zh-CN" altLang="en-US"/>
          </a:p>
          <a:p>
            <a:r>
              <a:rPr lang="zh-CN" altLang="en-US" sz="2400"/>
              <a:t>改变颜色</a:t>
            </a:r>
            <a:r>
              <a:rPr lang="en-US" altLang="zh-CN" sz="2400"/>
              <a:t>(亮度、对比度、饱和度和色调)</a:t>
            </a:r>
            <a:endParaRPr lang="zh-CN" altLang="en-US"/>
          </a:p>
          <a:p>
            <a:endParaRPr lang="zh-CN" altLang="en-US"/>
          </a:p>
        </p:txBody>
      </p:sp>
      <p:pic>
        <p:nvPicPr>
          <p:cNvPr id="4" name="图片 3"/>
          <p:cNvPicPr>
            <a:picLocks noChangeAspect="1"/>
          </p:cNvPicPr>
          <p:nvPr/>
        </p:nvPicPr>
        <p:blipFill>
          <a:blip r:embed="rId2"/>
          <a:stretch>
            <a:fillRect/>
          </a:stretch>
        </p:blipFill>
        <p:spPr>
          <a:xfrm>
            <a:off x="6600190" y="3644900"/>
            <a:ext cx="4295140" cy="27063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640" y="347980"/>
            <a:ext cx="6239510" cy="496570"/>
          </a:xfrm>
        </p:spPr>
        <p:txBody>
          <a:bodyPr/>
          <a:lstStyle/>
          <a:p>
            <a:r>
              <a:rPr lang="zh-CN" dirty="0"/>
              <a:t>图像</a:t>
            </a:r>
            <a:r>
              <a:rPr lang="zh-CN" dirty="0"/>
              <a:t>增广</a:t>
            </a:r>
            <a:endParaRPr lang="zh-CN"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695325" y="1287145"/>
            <a:ext cx="10730230" cy="5569585"/>
          </a:xfrm>
          <a:prstGeom prst="rect">
            <a:avLst/>
          </a:prstGeom>
          <a:noFill/>
        </p:spPr>
        <p:txBody>
          <a:bodyPr wrap="square" rtlCol="0">
            <a:spAutoFit/>
          </a:bodyPr>
          <a:p>
            <a:r>
              <a:rPr sz="2000"/>
              <a:t>transforms 模块来创建</a:t>
            </a:r>
            <a:r>
              <a:rPr lang="en-US" sz="2000"/>
              <a:t>                     对图像进行随机裁剪      </a:t>
            </a:r>
            <a:r>
              <a:rPr sz="2000"/>
              <a:t> </a:t>
            </a:r>
            <a:r>
              <a:rPr lang="en-US" sz="2000"/>
              <a:t>            对比度（contrast）                                   </a:t>
            </a:r>
            <a:endParaRPr lang="en-US" sz="2000"/>
          </a:p>
          <a:p>
            <a:r>
              <a:rPr lang="zh-CN" altLang="en-US" sz="2000"/>
              <a:t>实例实现上下翻转</a:t>
            </a:r>
            <a:r>
              <a:rPr lang="en-US" altLang="zh-CN" sz="2000"/>
              <a:t>                              降低模型对目标位置                   饱和度（saturation）</a:t>
            </a:r>
            <a:endParaRPr lang="en-US" altLang="zh-CN" sz="2000"/>
          </a:p>
          <a:p>
            <a:r>
              <a:rPr lang="zh-CN" altLang="en-US" sz="2000"/>
              <a:t>实现左右翻转</a:t>
            </a:r>
            <a:r>
              <a:rPr lang="en-US" altLang="zh-CN" sz="2000"/>
              <a:t>    </a:t>
            </a:r>
            <a:r>
              <a:rPr lang="en-US" altLang="zh-CN" sz="2400"/>
              <a:t>                             </a:t>
            </a:r>
            <a:r>
              <a:rPr lang="en-US" altLang="zh-CN" sz="2000">
                <a:sym typeface="+mn-ea"/>
              </a:rPr>
              <a:t>的敏感性                                      色调（hue）</a:t>
            </a:r>
            <a:endParaRPr lang="en-US" altLang="zh-CN" sz="2000">
              <a:sym typeface="+mn-ea"/>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en-US" sz="2000">
                <a:ea typeface="+mn-lt"/>
                <a:cs typeface="+mn-lt"/>
                <a:sym typeface="+mn-ea"/>
              </a:rPr>
              <a:t>RandomVerticalFlip                        随机更改图像的亮度 </a:t>
            </a:r>
            <a:r>
              <a:rPr lang="en-US" altLang="zh-CN" sz="2000">
                <a:ea typeface="+mn-lt"/>
                <a:cs typeface="+mn-lt"/>
                <a:sym typeface="+mn-ea"/>
              </a:rPr>
              <a:t>随机           </a:t>
            </a:r>
            <a:r>
              <a:rPr lang="zh-CN" altLang="en-US" sz="2000">
                <a:ea typeface="+mn-lt"/>
                <a:cs typeface="+mn-lt"/>
                <a:sym typeface="+mn-ea"/>
              </a:rPr>
              <a:t>结合多种增广方法</a:t>
            </a:r>
            <a:endParaRPr lang="en-US" sz="2000">
              <a:ea typeface="+mn-lt"/>
              <a:cs typeface="+mn-lt"/>
              <a:sym typeface="+mn-ea"/>
            </a:endParaRPr>
          </a:p>
          <a:p>
            <a:r>
              <a:rPr lang="zh-CN" altLang="en-US" sz="2000">
                <a:ea typeface="+mn-lt"/>
                <a:cs typeface="+mn-lt"/>
                <a:sym typeface="+mn-ea"/>
              </a:rPr>
              <a:t>实例实现上下翻转</a:t>
            </a:r>
            <a:r>
              <a:rPr lang="en-US" altLang="zh-CN" sz="2000">
                <a:ea typeface="+mn-lt"/>
                <a:cs typeface="+mn-lt"/>
                <a:sym typeface="+mn-ea"/>
              </a:rPr>
              <a:t>                              值为原始图像的50%到150%       </a:t>
            </a:r>
            <a:r>
              <a:rPr lang="zh-CN" altLang="en-US" sz="2000">
                <a:ea typeface="+mn-lt"/>
                <a:cs typeface="+mn-lt"/>
                <a:sym typeface="+mn-ea"/>
              </a:rPr>
              <a:t>翻转</a:t>
            </a:r>
            <a:r>
              <a:rPr lang="en-US" altLang="zh-CN" sz="2000">
                <a:ea typeface="+mn-lt"/>
                <a:cs typeface="+mn-lt"/>
                <a:sym typeface="+mn-ea"/>
              </a:rPr>
              <a:t> </a:t>
            </a:r>
            <a:r>
              <a:rPr lang="zh-CN" altLang="en-US" sz="2000">
                <a:ea typeface="+mn-lt"/>
                <a:cs typeface="+mn-lt"/>
                <a:sym typeface="+mn-ea"/>
              </a:rPr>
              <a:t>裁剪</a:t>
            </a:r>
            <a:r>
              <a:rPr lang="en-US" altLang="zh-CN" sz="2000">
                <a:ea typeface="+mn-lt"/>
                <a:cs typeface="+mn-lt"/>
                <a:sym typeface="+mn-ea"/>
              </a:rPr>
              <a:t> </a:t>
            </a:r>
            <a:r>
              <a:rPr lang="zh-CN" altLang="en-US" sz="2000">
                <a:ea typeface="+mn-lt"/>
                <a:cs typeface="+mn-lt"/>
                <a:sym typeface="+mn-ea"/>
              </a:rPr>
              <a:t>变色</a:t>
            </a:r>
            <a:endParaRPr lang="en-US" altLang="zh-CN" sz="2000">
              <a:ea typeface="+mn-lt"/>
              <a:cs typeface="+mn-lt"/>
              <a:sym typeface="+mn-ea"/>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67715" y="2277110"/>
            <a:ext cx="3394710" cy="1865630"/>
          </a:xfrm>
          <a:prstGeom prst="rect">
            <a:avLst/>
          </a:prstGeom>
        </p:spPr>
      </p:pic>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728210" y="2348865"/>
            <a:ext cx="3301365" cy="1793875"/>
          </a:xfrm>
          <a:prstGeom prst="rect">
            <a:avLst/>
          </a:prstGeom>
        </p:spPr>
      </p:pic>
      <p:pic>
        <p:nvPicPr>
          <p:cNvPr id="9" name="图片 8"/>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67715" y="4869180"/>
            <a:ext cx="3179445" cy="1866265"/>
          </a:xfrm>
          <a:prstGeom prst="rect">
            <a:avLst/>
          </a:prstGeom>
        </p:spPr>
      </p:pic>
      <p:pic>
        <p:nvPicPr>
          <p:cNvPr id="10" name="图片 9"/>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728210" y="4869815"/>
            <a:ext cx="3301365" cy="1865630"/>
          </a:xfrm>
          <a:prstGeom prst="rect">
            <a:avLst/>
          </a:prstGeom>
        </p:spPr>
      </p:pic>
      <p:pic>
        <p:nvPicPr>
          <p:cNvPr id="11" name="图片 10"/>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8256270" y="2276475"/>
            <a:ext cx="3098165" cy="1865630"/>
          </a:xfrm>
          <a:prstGeom prst="rect">
            <a:avLst/>
          </a:prstGeom>
        </p:spPr>
      </p:pic>
      <p:pic>
        <p:nvPicPr>
          <p:cNvPr id="12" name="图片 11"/>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8305165" y="4937760"/>
            <a:ext cx="3049905" cy="17976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640" y="347980"/>
            <a:ext cx="6239510" cy="496570"/>
          </a:xfrm>
        </p:spPr>
        <p:txBody>
          <a:bodyPr/>
          <a:lstStyle/>
          <a:p>
            <a:r>
              <a:rPr lang="zh-CN" altLang="en-US" dirty="0">
                <a:sym typeface="+mn-ea"/>
              </a:rPr>
              <a:t>Cifar-10</a:t>
            </a:r>
            <a:r>
              <a:rPr lang="zh-CN" altLang="en-US" dirty="0">
                <a:sym typeface="+mn-ea"/>
              </a:rPr>
              <a:t>数据集</a:t>
            </a:r>
            <a:endParaRPr lang="zh-CN" altLang="en-US" dirty="0">
              <a:sym typeface="+mn-ea"/>
            </a:endParaRPr>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695325" y="1287145"/>
            <a:ext cx="10538460" cy="5384800"/>
          </a:xfrm>
          <a:prstGeom prst="rect">
            <a:avLst/>
          </a:prstGeom>
          <a:noFill/>
        </p:spPr>
        <p:txBody>
          <a:bodyPr wrap="square" rtlCol="0">
            <a:spAutoFit/>
          </a:bodyPr>
          <a:p>
            <a:r>
              <a:rPr sz="2400"/>
              <a:t>CIFAR-10是一个已建立的用于对象识别的计算机视觉数据集。它是8000万个微小图像数据集的子集，由60000个32x32彩色图像组成，其中包含10个对象类中的一个，每个类包含6000个图像。</a:t>
            </a:r>
            <a:r>
              <a:rPr lang="en-US" sz="2400"/>
              <a:t>   </a:t>
            </a:r>
            <a:endParaRPr sz="2400"/>
          </a:p>
          <a:p>
            <a:endParaRPr lang="en-US" altLang="zh-CN" sz="2000"/>
          </a:p>
          <a:p>
            <a:r>
              <a:rPr lang="en-US" altLang="zh-CN" sz="2000"/>
              <a:t> </a:t>
            </a:r>
            <a:r>
              <a:rPr lang="zh-CN" altLang="en-US" sz="2000"/>
              <a:t>用</a:t>
            </a:r>
            <a:r>
              <a:rPr lang="en-US" altLang="zh-CN" sz="2000"/>
              <a:t>50000</a:t>
            </a:r>
            <a:r>
              <a:rPr lang="zh-CN" altLang="en-US" sz="2000"/>
              <a:t>张图片做训练</a:t>
            </a:r>
            <a:r>
              <a:rPr lang="en-US" altLang="zh-CN" sz="2000"/>
              <a:t>,</a:t>
            </a:r>
            <a:r>
              <a:rPr lang="zh-CN" altLang="en-US" sz="2000"/>
              <a:t>每个类</a:t>
            </a:r>
            <a:r>
              <a:rPr lang="en-US" altLang="zh-CN" sz="2000"/>
              <a:t>5000</a:t>
            </a:r>
            <a:r>
              <a:rPr lang="zh-CN" altLang="en-US" sz="2000"/>
              <a:t>张</a:t>
            </a:r>
            <a:endParaRPr lang="zh-CN" altLang="en-US" sz="2000"/>
          </a:p>
          <a:p>
            <a:r>
              <a:rPr lang="zh-CN" altLang="en-US" sz="2000"/>
              <a:t> 用</a:t>
            </a:r>
            <a:r>
              <a:rPr lang="en-US" altLang="zh-CN" sz="2000"/>
              <a:t>10000</a:t>
            </a:r>
            <a:r>
              <a:rPr lang="zh-CN" altLang="en-US" sz="2000"/>
              <a:t>张图片做测试</a:t>
            </a:r>
            <a:r>
              <a:rPr lang="en-US" altLang="zh-CN" sz="2000"/>
              <a:t>,</a:t>
            </a:r>
            <a:r>
              <a:rPr lang="zh-CN" altLang="en-US" sz="2000"/>
              <a:t>每个类</a:t>
            </a:r>
            <a:r>
              <a:rPr lang="en-US" altLang="zh-CN" sz="2000"/>
              <a:t>1000</a:t>
            </a:r>
            <a:r>
              <a:rPr lang="zh-CN" altLang="en-US" sz="2000"/>
              <a:t>张</a:t>
            </a:r>
            <a:endParaRPr lang="zh-CN" altLang="en-US" sz="2000"/>
          </a:p>
          <a:p>
            <a:endParaRPr lang="zh-CN" altLang="en-US" sz="2000"/>
          </a:p>
          <a:p>
            <a:endParaRPr lang="zh-CN" altLang="en-US" sz="2000"/>
          </a:p>
          <a:p>
            <a:r>
              <a:rPr lang="zh-CN" altLang="en-US" sz="2000"/>
              <a:t> 训练过程中自动的修改的学习率</a:t>
            </a:r>
            <a:r>
              <a:rPr lang="en-US" altLang="zh-CN" sz="2000"/>
              <a:t>,</a:t>
            </a:r>
            <a:r>
              <a:rPr lang="zh-CN" altLang="en-US" sz="2000"/>
              <a:t>训练</a:t>
            </a:r>
            <a:endParaRPr lang="zh-CN" altLang="en-US" sz="2000"/>
          </a:p>
          <a:p>
            <a:r>
              <a:rPr lang="zh-CN" altLang="en-US" sz="2000"/>
              <a:t> </a:t>
            </a:r>
            <a:r>
              <a:rPr lang="en-US" altLang="zh-CN" sz="2000"/>
              <a:t> </a:t>
            </a:r>
            <a:r>
              <a:rPr lang="zh-CN" altLang="en-US" sz="2000"/>
              <a:t>一共是</a:t>
            </a:r>
            <a:r>
              <a:rPr lang="en-US" altLang="zh-CN" sz="2000"/>
              <a:t>150</a:t>
            </a:r>
            <a:r>
              <a:rPr lang="zh-CN" altLang="en-US" sz="2000"/>
              <a:t>个</a:t>
            </a:r>
            <a:r>
              <a:rPr lang="en-US" altLang="zh-CN" sz="2000"/>
              <a:t>epoch</a:t>
            </a:r>
            <a:endParaRPr lang="en-US" altLang="zh-CN" sz="2000"/>
          </a:p>
          <a:p>
            <a:r>
              <a:rPr lang="en-US" altLang="zh-CN" sz="2000"/>
              <a:t> </a:t>
            </a:r>
            <a:r>
              <a:rPr lang="en-US" altLang="zh-CN" sz="2000"/>
              <a:t>epoch:[1-50]    </a:t>
            </a:r>
            <a:r>
              <a:rPr lang="en-US" altLang="zh-CN" sz="2000"/>
              <a:t>lr=0.1</a:t>
            </a:r>
            <a:endParaRPr lang="en-US" altLang="zh-CN" sz="2000"/>
          </a:p>
          <a:p>
            <a:r>
              <a:rPr lang="en-US" altLang="zh-CN" sz="2000"/>
              <a:t> epoch:[51-100]  lr=0.01</a:t>
            </a:r>
            <a:endParaRPr lang="en-US" altLang="zh-CN" sz="2000"/>
          </a:p>
          <a:p>
            <a:r>
              <a:rPr lang="en-US" altLang="zh-CN" sz="2000"/>
              <a:t> epoch:[101-150]  lr=0.001</a:t>
            </a:r>
            <a:endParaRPr lang="zh-CN" altLang="en-US" sz="2000"/>
          </a:p>
          <a:p>
            <a:endParaRPr lang="zh-CN" altLang="en-US"/>
          </a:p>
          <a:p>
            <a:endParaRPr lang="zh-CN" altLang="en-US"/>
          </a:p>
          <a:p>
            <a:endParaRPr lang="zh-CN" altLang="en-US"/>
          </a:p>
          <a:p>
            <a:endParaRPr lang="zh-CN" altLang="en-US"/>
          </a:p>
        </p:txBody>
      </p:sp>
      <p:pic>
        <p:nvPicPr>
          <p:cNvPr id="6" name="图片 5"/>
          <p:cNvPicPr>
            <a:picLocks noChangeAspect="1"/>
          </p:cNvPicPr>
          <p:nvPr/>
        </p:nvPicPr>
        <p:blipFill>
          <a:blip r:embed="rId2"/>
          <a:stretch>
            <a:fillRect/>
          </a:stretch>
        </p:blipFill>
        <p:spPr>
          <a:xfrm>
            <a:off x="6311900" y="2636520"/>
            <a:ext cx="4595495" cy="37255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06</a:t>
            </a:r>
            <a:endParaRPr lang="zh-CN" altLang="en-US" dirty="0"/>
          </a:p>
        </p:txBody>
      </p:sp>
      <p:sp>
        <p:nvSpPr>
          <p:cNvPr id="3" name="文本占位符 2"/>
          <p:cNvSpPr>
            <a:spLocks noGrp="1"/>
          </p:cNvSpPr>
          <p:nvPr>
            <p:ph type="body" sz="quarter" idx="12"/>
          </p:nvPr>
        </p:nvSpPr>
        <p:spPr>
          <a:xfrm>
            <a:off x="1437640" y="347980"/>
            <a:ext cx="6925310" cy="496570"/>
          </a:xfrm>
        </p:spPr>
        <p:txBody>
          <a:bodyPr/>
          <a:lstStyle/>
          <a:p>
            <a:r>
              <a:rPr lang="zh-CN" altLang="en-US" dirty="0"/>
              <a:t>使用</a:t>
            </a:r>
            <a:r>
              <a:rPr lang="en-US" altLang="zh-CN" dirty="0"/>
              <a:t>VGG16,ResNet18</a:t>
            </a:r>
            <a:r>
              <a:rPr lang="zh-CN" altLang="en-US" dirty="0"/>
              <a:t>实验</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695325" y="1340485"/>
            <a:ext cx="11068050" cy="5354320"/>
          </a:xfrm>
          <a:prstGeom prst="rect">
            <a:avLst/>
          </a:prstGeom>
          <a:noFill/>
        </p:spPr>
        <p:txBody>
          <a:bodyPr wrap="square" rtlCol="0">
            <a:spAutoFit/>
          </a:bodyPr>
          <a:p>
            <a:r>
              <a:rPr lang="en-US" altLang="zh-CN"/>
              <a:t>  VGG16:</a:t>
            </a:r>
            <a:endParaRPr lang="en-US" altLang="zh-CN"/>
          </a:p>
          <a:p>
            <a:r>
              <a:rPr lang="en-US" altLang="zh-CN"/>
              <a:t>  </a:t>
            </a:r>
            <a:r>
              <a:rPr lang="zh-CN" altLang="en-US"/>
              <a:t>前两个卷积块是两个卷积层</a:t>
            </a:r>
            <a:r>
              <a:rPr lang="zh-CN" altLang="en-US"/>
              <a:t>加</a:t>
            </a:r>
            <a:endParaRPr lang="zh-CN" altLang="en-US"/>
          </a:p>
          <a:p>
            <a:r>
              <a:rPr lang="zh-CN" altLang="en-US"/>
              <a:t> </a:t>
            </a:r>
            <a:r>
              <a:rPr lang="en-US" altLang="zh-CN"/>
              <a:t> </a:t>
            </a:r>
            <a:r>
              <a:rPr lang="zh-CN" altLang="en-US"/>
              <a:t>最大</a:t>
            </a:r>
            <a:r>
              <a:rPr lang="zh-CN" altLang="en-US"/>
              <a:t>池化层</a:t>
            </a:r>
            <a:endParaRPr lang="zh-CN" altLang="en-US"/>
          </a:p>
          <a:p>
            <a:r>
              <a:rPr lang="zh-CN" altLang="en-US"/>
              <a:t> </a:t>
            </a:r>
            <a:r>
              <a:rPr lang="en-US" altLang="zh-CN"/>
              <a:t> </a:t>
            </a:r>
            <a:r>
              <a:rPr lang="zh-CN" altLang="en-US"/>
              <a:t>后三个卷积块是</a:t>
            </a:r>
            <a:r>
              <a:rPr lang="zh-CN" altLang="en-US"/>
              <a:t>三个卷积层</a:t>
            </a:r>
            <a:r>
              <a:rPr lang="zh-CN" altLang="en-US"/>
              <a:t>加</a:t>
            </a:r>
            <a:endParaRPr lang="zh-CN" altLang="en-US"/>
          </a:p>
          <a:p>
            <a:r>
              <a:rPr lang="zh-CN" altLang="en-US"/>
              <a:t> </a:t>
            </a:r>
            <a:r>
              <a:rPr lang="en-US" altLang="zh-CN"/>
              <a:t> </a:t>
            </a:r>
            <a:r>
              <a:rPr lang="zh-CN" altLang="en-US"/>
              <a:t>最大</a:t>
            </a:r>
            <a:r>
              <a:rPr lang="zh-CN" altLang="en-US"/>
              <a:t>池化层</a:t>
            </a:r>
            <a:endParaRPr lang="zh-CN" altLang="en-US"/>
          </a:p>
          <a:p>
            <a:r>
              <a:rPr lang="zh-CN" altLang="en-US"/>
              <a:t> </a:t>
            </a:r>
            <a:r>
              <a:rPr lang="en-US" altLang="zh-CN"/>
              <a:t> </a:t>
            </a:r>
            <a:r>
              <a:rPr lang="zh-CN" altLang="en-US"/>
              <a:t>最后加上三个全连接</a:t>
            </a:r>
            <a:r>
              <a:rPr lang="zh-CN" altLang="en-US"/>
              <a:t>层</a:t>
            </a:r>
            <a:endParaRPr lang="zh-CN" altLang="en-US"/>
          </a:p>
          <a:p>
            <a:r>
              <a:rPr lang="en-US" altLang="zh-CN"/>
              <a:t>  </a:t>
            </a:r>
            <a:r>
              <a:rPr lang="zh-CN" altLang="en-US"/>
              <a:t>加入的优化手段</a:t>
            </a:r>
            <a:r>
              <a:rPr lang="en-US" altLang="zh-CN"/>
              <a:t>:</a:t>
            </a:r>
            <a:endParaRPr lang="en-US" altLang="zh-CN"/>
          </a:p>
          <a:p>
            <a:r>
              <a:rPr lang="en-US" altLang="zh-CN"/>
              <a:t>  </a:t>
            </a:r>
            <a:r>
              <a:rPr lang="zh-CN" altLang="en-US"/>
              <a:t>每个卷积之后加入批量</a:t>
            </a:r>
            <a:r>
              <a:rPr lang="zh-CN" altLang="en-US"/>
              <a:t>归一化</a:t>
            </a:r>
            <a:endParaRPr lang="zh-CN" altLang="en-US"/>
          </a:p>
          <a:p>
            <a:r>
              <a:rPr lang="en-US" altLang="zh-CN"/>
              <a:t>  </a:t>
            </a:r>
            <a:r>
              <a:rPr lang="zh-CN" altLang="en-US"/>
              <a:t>层</a:t>
            </a:r>
            <a:r>
              <a:rPr lang="en-US" altLang="zh-CN"/>
              <a:t>,</a:t>
            </a:r>
            <a:r>
              <a:rPr lang="zh-CN" altLang="en-US"/>
              <a:t>前两个全连接层后使用</a:t>
            </a:r>
            <a:r>
              <a:rPr lang="en-US" altLang="zh-CN"/>
              <a:t>dropout</a:t>
            </a:r>
            <a:endParaRPr lang="zh-CN" altLang="en-US"/>
          </a:p>
          <a:p>
            <a:endParaRPr lang="zh-CN" altLang="en-US"/>
          </a:p>
          <a:p>
            <a:r>
              <a:rPr lang="en-US" altLang="zh-CN"/>
              <a:t>  ResNet18:</a:t>
            </a:r>
            <a:endParaRPr lang="en-US" altLang="zh-CN"/>
          </a:p>
          <a:p>
            <a:r>
              <a:rPr lang="en-US" altLang="zh-CN"/>
              <a:t>  1.</a:t>
            </a:r>
            <a:r>
              <a:rPr lang="zh-CN" altLang="en-US"/>
              <a:t>一个卷积层加批量归一化</a:t>
            </a:r>
            <a:r>
              <a:rPr lang="zh-CN" altLang="en-US"/>
              <a:t>层</a:t>
            </a:r>
            <a:endParaRPr lang="zh-CN" altLang="en-US"/>
          </a:p>
          <a:p>
            <a:r>
              <a:rPr lang="en-US" altLang="zh-CN"/>
              <a:t>  2.4</a:t>
            </a:r>
            <a:r>
              <a:rPr lang="zh-CN" altLang="en-US"/>
              <a:t>个相同模块</a:t>
            </a:r>
            <a:r>
              <a:rPr lang="en-US" altLang="zh-CN"/>
              <a:t>,</a:t>
            </a:r>
            <a:r>
              <a:rPr lang="zh-CN" altLang="en-US"/>
              <a:t>每个模块有</a:t>
            </a:r>
            <a:r>
              <a:rPr lang="zh-CN" altLang="en-US"/>
              <a:t>两个</a:t>
            </a:r>
            <a:endParaRPr lang="zh-CN" altLang="en-US"/>
          </a:p>
          <a:p>
            <a:r>
              <a:rPr lang="en-US" altLang="zh-CN"/>
              <a:t>  </a:t>
            </a:r>
            <a:r>
              <a:rPr lang="zh-CN" altLang="en-US"/>
              <a:t>残差块四个卷积</a:t>
            </a:r>
            <a:r>
              <a:rPr lang="zh-CN" altLang="en-US"/>
              <a:t>层</a:t>
            </a:r>
            <a:endParaRPr lang="zh-CN" altLang="en-US"/>
          </a:p>
          <a:p>
            <a:r>
              <a:rPr lang="zh-CN" altLang="en-US"/>
              <a:t> </a:t>
            </a:r>
            <a:r>
              <a:rPr lang="en-US" altLang="zh-CN"/>
              <a:t> 3.</a:t>
            </a:r>
            <a:r>
              <a:rPr lang="zh-CN" altLang="en-US"/>
              <a:t>一个</a:t>
            </a:r>
            <a:r>
              <a:rPr lang="zh-CN" altLang="en-US"/>
              <a:t>全连接层</a:t>
            </a:r>
            <a:endParaRPr lang="zh-CN" altLang="en-US"/>
          </a:p>
          <a:p>
            <a:endParaRPr lang="zh-CN" altLang="en-US"/>
          </a:p>
          <a:p>
            <a:endParaRPr lang="zh-CN" altLang="en-US"/>
          </a:p>
          <a:p>
            <a:endParaRPr lang="zh-CN" altLang="en-US"/>
          </a:p>
          <a:p>
            <a:r>
              <a:rPr lang="en-US" altLang="zh-CN"/>
              <a:t>                                                                                  VGG16                                                   ResN</a:t>
            </a:r>
            <a:r>
              <a:rPr lang="en-US" altLang="zh-CN"/>
              <a:t>et18</a:t>
            </a:r>
            <a:endParaRPr lang="en-US" altLang="zh-CN"/>
          </a:p>
        </p:txBody>
      </p:sp>
      <p:pic>
        <p:nvPicPr>
          <p:cNvPr id="6" name="图片 5" descr="2018042621505244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5400000">
            <a:off x="7620000" y="2912745"/>
            <a:ext cx="4755515" cy="1898650"/>
          </a:xfrm>
          <a:prstGeom prst="rect">
            <a:avLst/>
          </a:prstGeom>
          <a:ln>
            <a:noFill/>
          </a:ln>
        </p:spPr>
      </p:pic>
      <p:pic>
        <p:nvPicPr>
          <p:cNvPr id="7" name="图片 6" descr="VGG"/>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rot="5400000">
            <a:off x="4308475" y="1687195"/>
            <a:ext cx="4895850" cy="42017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06</a:t>
            </a:r>
            <a:endParaRPr lang="zh-CN" altLang="en-US" dirty="0"/>
          </a:p>
        </p:txBody>
      </p:sp>
      <p:sp>
        <p:nvSpPr>
          <p:cNvPr id="3" name="文本占位符 2"/>
          <p:cNvSpPr>
            <a:spLocks noGrp="1"/>
          </p:cNvSpPr>
          <p:nvPr>
            <p:ph type="body" sz="quarter" idx="12"/>
          </p:nvPr>
        </p:nvSpPr>
        <p:spPr>
          <a:xfrm>
            <a:off x="1437640" y="347980"/>
            <a:ext cx="6239510" cy="496570"/>
          </a:xfrm>
        </p:spPr>
        <p:txBody>
          <a:bodyPr/>
          <a:lstStyle/>
          <a:p>
            <a:r>
              <a:rPr lang="zh-CN" dirty="0"/>
              <a:t>实验</a:t>
            </a:r>
            <a:r>
              <a:rPr lang="zh-CN" dirty="0"/>
              <a:t>对比</a:t>
            </a:r>
            <a:endParaRPr lang="zh-CN"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695325" y="1287145"/>
            <a:ext cx="10538460" cy="5446395"/>
          </a:xfrm>
          <a:prstGeom prst="rect">
            <a:avLst/>
          </a:prstGeom>
          <a:noFill/>
        </p:spPr>
        <p:txBody>
          <a:bodyPr wrap="square" rtlCol="0">
            <a:spAutoFit/>
          </a:bodyPr>
          <a:p>
            <a:r>
              <a:rPr lang="en-US" sz="2400"/>
              <a:t>VGG16:BatchNorm  dropout                  ResNet18:BatchNorm </a:t>
            </a:r>
            <a:r>
              <a:rPr lang="zh-CN" altLang="en-US" sz="2400"/>
              <a:t>残差块</a:t>
            </a:r>
            <a:endParaRPr lang="en-US" sz="2400"/>
          </a:p>
          <a:p>
            <a:r>
              <a:rPr lang="en-US" altLang="zh-CN" sz="2400"/>
              <a:t> </a:t>
            </a:r>
            <a:r>
              <a:rPr lang="zh-CN" altLang="en-US" sz="2400"/>
              <a:t>数据预处理</a:t>
            </a:r>
            <a:r>
              <a:rPr lang="en-US" altLang="zh-CN" sz="2400"/>
              <a:t>:</a:t>
            </a:r>
            <a:r>
              <a:rPr lang="zh-CN" altLang="en-US" sz="2400"/>
              <a:t>图片进行图像增广</a:t>
            </a:r>
            <a:r>
              <a:rPr lang="en-US" altLang="zh-CN" sz="2400"/>
              <a:t>(</a:t>
            </a:r>
            <a:r>
              <a:rPr lang="zh-CN" altLang="en-US" sz="2400"/>
              <a:t>裁剪和翻转</a:t>
            </a:r>
            <a:r>
              <a:rPr lang="en-US" altLang="zh-CN" sz="2400"/>
              <a:t>),</a:t>
            </a:r>
            <a:r>
              <a:rPr lang="zh-CN" altLang="en-US" sz="2400"/>
              <a:t>固定每一层归一化使用</a:t>
            </a:r>
            <a:r>
              <a:rPr lang="zh-CN" altLang="en-US" sz="2400"/>
              <a:t>的均值</a:t>
            </a:r>
            <a:r>
              <a:rPr lang="zh-CN" altLang="en-US" sz="2400"/>
              <a:t>方差</a:t>
            </a:r>
            <a:endParaRPr lang="zh-CN" altLang="en-US" sz="2400"/>
          </a:p>
          <a:p>
            <a:r>
              <a:rPr lang="zh-CN" altLang="en-US" sz="2400"/>
              <a:t> </a:t>
            </a:r>
            <a:r>
              <a:rPr lang="en-US" altLang="zh-CN" sz="2400"/>
              <a:t>                     </a:t>
            </a:r>
            <a:endParaRPr sz="2400"/>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403975" y="2782570"/>
            <a:ext cx="4792345" cy="3801110"/>
          </a:xfrm>
          <a:prstGeom prst="rect">
            <a:avLst/>
          </a:prstGeom>
        </p:spPr>
      </p:pic>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39470" y="2782570"/>
            <a:ext cx="4777105" cy="38011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THREE</a:t>
            </a:r>
            <a:endParaRPr lang="zh-CN" altLang="en-US" dirty="0"/>
          </a:p>
        </p:txBody>
      </p:sp>
      <p:sp>
        <p:nvSpPr>
          <p:cNvPr id="4" name="文本占位符 3"/>
          <p:cNvSpPr>
            <a:spLocks noGrp="1"/>
          </p:cNvSpPr>
          <p:nvPr>
            <p:ph type="body" sz="quarter" idx="12"/>
          </p:nvPr>
        </p:nvSpPr>
        <p:spPr/>
        <p:txBody>
          <a:bodyPr/>
          <a:lstStyle/>
          <a:p>
            <a:r>
              <a:rPr lang="zh-CN" altLang="en-US" dirty="0"/>
              <a:t>目标</a:t>
            </a:r>
            <a:r>
              <a:rPr lang="zh-CN" altLang="en-US" dirty="0"/>
              <a:t>检测</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zh-CN" altLang="en-US" dirty="0"/>
              <a:t>目标检测</a:t>
            </a:r>
            <a:r>
              <a:rPr lang="zh-CN" altLang="en-US" dirty="0"/>
              <a:t>和边缘</a:t>
            </a:r>
            <a:r>
              <a:rPr lang="zh-CN" altLang="en-US" dirty="0"/>
              <a:t>框</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776605" y="1556385"/>
            <a:ext cx="10343515" cy="5262245"/>
          </a:xfrm>
          <a:prstGeom prst="rect">
            <a:avLst/>
          </a:prstGeom>
          <a:noFill/>
        </p:spPr>
        <p:txBody>
          <a:bodyPr wrap="square" rtlCol="0">
            <a:spAutoFit/>
          </a:bodyPr>
          <a:p>
            <a:r>
              <a:rPr lang="zh-CN" altLang="en-US" sz="2400"/>
              <a:t> 在图像分类任务中，我们假设图像中只有一个主要物体对象，我们只关注如何识别其类别。 但是在很多时候我们还想知道它的位置或者一个图中有多个我们感兴趣的目标</a:t>
            </a:r>
            <a:r>
              <a:rPr lang="zh-CN" altLang="en-US" sz="2400">
                <a:sym typeface="+mn-ea"/>
              </a:rPr>
              <a:t>。 </a:t>
            </a:r>
            <a:r>
              <a:rPr lang="zh-CN" altLang="en-US" sz="2400"/>
              <a:t>在计算机视觉里，我们将这类任务称为目标检测或物体检测。</a:t>
            </a:r>
            <a:endParaRPr lang="zh-CN" altLang="en-US" sz="2400"/>
          </a:p>
          <a:p>
            <a:endParaRPr lang="zh-CN" altLang="en-US" sz="2400"/>
          </a:p>
          <a:p>
            <a:endParaRPr lang="zh-CN" altLang="en-US" sz="2400"/>
          </a:p>
          <a:p>
            <a:endParaRPr lang="zh-CN" altLang="en-US" sz="2400"/>
          </a:p>
          <a:p>
            <a:r>
              <a:rPr lang="zh-CN" altLang="en-US" sz="2400"/>
              <a:t>在目标检测中，我们通常使用边界框（bounding box）来描述对象的空间位置。 边界框是矩形的，由矩形左上角的  x  和  y  坐标以及右下角的坐标决定。 另一种常用的边界框表示方法是边界框中心的  (x,y)  轴坐标以及框的宽度和高度。</a:t>
            </a:r>
            <a:endParaRPr lang="zh-CN" altLang="en-US" sz="2400"/>
          </a:p>
          <a:p>
            <a:endParaRPr lang="zh-CN" altLang="en-US" sz="2400"/>
          </a:p>
          <a:p>
            <a:endParaRPr lang="zh-CN" altLang="en-US" sz="2400"/>
          </a:p>
          <a:p>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zh-CN" altLang="en-US" dirty="0"/>
              <a:t>边缘框的</a:t>
            </a:r>
            <a:r>
              <a:rPr lang="zh-CN" altLang="en-US" dirty="0"/>
              <a:t>实现</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767715" y="1556385"/>
            <a:ext cx="11241405" cy="5015865"/>
          </a:xfrm>
          <a:prstGeom prst="rect">
            <a:avLst/>
          </a:prstGeom>
          <a:noFill/>
        </p:spPr>
        <p:txBody>
          <a:bodyPr wrap="square" rtlCol="0">
            <a:spAutoFit/>
          </a:bodyPr>
          <a:p>
            <a:r>
              <a:rPr lang="zh-CN" altLang="en-US" sz="2000"/>
              <a:t>边缘框从左上</a:t>
            </a:r>
            <a:r>
              <a:rPr lang="en-US" altLang="zh-CN" sz="2000"/>
              <a:t>,</a:t>
            </a:r>
            <a:r>
              <a:rPr lang="zh-CN" altLang="en-US" sz="2000"/>
              <a:t>右下到</a:t>
            </a:r>
            <a:r>
              <a:rPr lang="en-US" altLang="zh-CN" sz="2000"/>
              <a:t>(</a:t>
            </a:r>
            <a:r>
              <a:rPr lang="zh-CN" altLang="en-US" sz="2000"/>
              <a:t>中间</a:t>
            </a:r>
            <a:r>
              <a:rPr lang="en-US" altLang="zh-CN" sz="2000"/>
              <a:t> </a:t>
            </a:r>
            <a:r>
              <a:rPr lang="zh-CN" altLang="en-US" sz="2000"/>
              <a:t>宽度</a:t>
            </a:r>
            <a:r>
              <a:rPr lang="en-US" altLang="zh-CN" sz="2000"/>
              <a:t>         </a:t>
            </a:r>
            <a:r>
              <a:rPr lang="zh-CN" altLang="en-US" sz="2000"/>
              <a:t>将边界框转化成</a:t>
            </a:r>
            <a:r>
              <a:rPr lang="en-US" altLang="zh-CN" sz="2000"/>
              <a:t>matlotlib</a:t>
            </a:r>
            <a:r>
              <a:rPr lang="zh-CN" altLang="en-US" sz="2000"/>
              <a:t>格式</a:t>
            </a:r>
            <a:r>
              <a:rPr lang="en-US" altLang="zh-CN" sz="2000"/>
              <a:t>,</a:t>
            </a:r>
            <a:r>
              <a:rPr lang="zh-CN" altLang="en-US" sz="2000"/>
              <a:t>便于</a:t>
            </a:r>
            <a:r>
              <a:rPr lang="zh-CN" altLang="en-US" sz="2000"/>
              <a:t>画图</a:t>
            </a:r>
            <a:endParaRPr lang="zh-CN" altLang="en-US" sz="2000"/>
          </a:p>
          <a:p>
            <a:r>
              <a:rPr lang="zh-CN" altLang="en-US" sz="2000"/>
              <a:t>高度</a:t>
            </a:r>
            <a:r>
              <a:rPr lang="en-US" altLang="zh-CN" sz="2000"/>
              <a:t>)</a:t>
            </a:r>
            <a:r>
              <a:rPr lang="zh-CN" altLang="en-US" sz="2000"/>
              <a:t>转换</a:t>
            </a:r>
            <a:endParaRPr lang="zh-CN" altLang="en-US" sz="2000"/>
          </a:p>
          <a:p>
            <a:endParaRPr lang="zh-CN" altLang="en-US" sz="2400"/>
          </a:p>
          <a:p>
            <a:endParaRPr lang="zh-CN" altLang="en-US" sz="2400"/>
          </a:p>
          <a:p>
            <a:endParaRPr lang="zh-CN" altLang="en-US" sz="2400"/>
          </a:p>
          <a:p>
            <a:endParaRPr lang="zh-CN" altLang="en-US" sz="2400"/>
          </a:p>
          <a:p>
            <a:endParaRPr lang="zh-CN" altLang="en-US" sz="2400"/>
          </a:p>
          <a:p>
            <a:r>
              <a:rPr lang="zh-CN" altLang="en-US" sz="2000"/>
              <a:t>边缘框从</a:t>
            </a:r>
            <a:r>
              <a:rPr lang="en-US" altLang="zh-CN" sz="2000"/>
              <a:t>(</a:t>
            </a:r>
            <a:r>
              <a:rPr lang="zh-CN" altLang="en-US" sz="2000"/>
              <a:t>中间</a:t>
            </a:r>
            <a:r>
              <a:rPr lang="en-US" altLang="zh-CN" sz="2000"/>
              <a:t> </a:t>
            </a:r>
            <a:r>
              <a:rPr lang="zh-CN" altLang="en-US" sz="2000"/>
              <a:t>宽度</a:t>
            </a:r>
            <a:r>
              <a:rPr lang="en-US" altLang="zh-CN" sz="2000"/>
              <a:t> </a:t>
            </a:r>
            <a:r>
              <a:rPr lang="zh-CN" altLang="en-US" sz="2000"/>
              <a:t>高度</a:t>
            </a:r>
            <a:r>
              <a:rPr lang="en-US" altLang="zh-CN" sz="2000"/>
              <a:t>)</a:t>
            </a:r>
            <a:r>
              <a:rPr lang="zh-CN" altLang="en-US" sz="2000"/>
              <a:t>到</a:t>
            </a:r>
            <a:endParaRPr lang="zh-CN" altLang="en-US" sz="2000"/>
          </a:p>
          <a:p>
            <a:r>
              <a:rPr lang="zh-CN" altLang="en-US" sz="2000"/>
              <a:t>从左上</a:t>
            </a:r>
            <a:r>
              <a:rPr lang="en-US" altLang="zh-CN" sz="2000"/>
              <a:t>,</a:t>
            </a:r>
            <a:r>
              <a:rPr lang="zh-CN" altLang="en-US" sz="2000"/>
              <a:t>右下转换</a:t>
            </a:r>
            <a:endParaRPr lang="zh-CN" altLang="en-US" sz="2000"/>
          </a:p>
          <a:p>
            <a:endParaRPr lang="zh-CN" altLang="en-US" sz="2400"/>
          </a:p>
          <a:p>
            <a:endParaRPr lang="zh-CN" altLang="en-US" sz="2400"/>
          </a:p>
          <a:p>
            <a:endParaRPr lang="zh-CN" altLang="en-US" sz="2400"/>
          </a:p>
          <a:p>
            <a:endParaRPr lang="zh-CN" altLang="en-US" sz="2400"/>
          </a:p>
          <a:p>
            <a:endParaRPr lang="zh-CN" altLang="en-US" sz="2400"/>
          </a:p>
        </p:txBody>
      </p:sp>
      <p:pic>
        <p:nvPicPr>
          <p:cNvPr id="6" name="图片 5"/>
          <p:cNvPicPr>
            <a:picLocks noChangeAspect="1"/>
          </p:cNvPicPr>
          <p:nvPr/>
        </p:nvPicPr>
        <p:blipFill>
          <a:blip r:embed="rId2">
            <a:clrChange>
              <a:clrFrom>
                <a:srgbClr val="E4E4E4">
                  <a:alpha val="100000"/>
                </a:srgbClr>
              </a:clrFrom>
              <a:clrTo>
                <a:srgbClr val="E4E4E4">
                  <a:alpha val="100000"/>
                  <a:alpha val="0"/>
                </a:srgbClr>
              </a:clrTo>
            </a:clrChange>
          </a:blip>
          <a:stretch>
            <a:fillRect/>
          </a:stretch>
        </p:blipFill>
        <p:spPr>
          <a:xfrm>
            <a:off x="839470" y="2276475"/>
            <a:ext cx="3796665" cy="1758950"/>
          </a:xfrm>
          <a:prstGeom prst="rect">
            <a:avLst/>
          </a:prstGeom>
        </p:spPr>
      </p:pic>
      <p:pic>
        <p:nvPicPr>
          <p:cNvPr id="9" name="图片 8"/>
          <p:cNvPicPr>
            <a:picLocks noChangeAspect="1"/>
          </p:cNvPicPr>
          <p:nvPr/>
        </p:nvPicPr>
        <p:blipFill>
          <a:blip r:embed="rId3">
            <a:clrChange>
              <a:clrFrom>
                <a:srgbClr val="E4E4E4">
                  <a:alpha val="100000"/>
                </a:srgbClr>
              </a:clrFrom>
              <a:clrTo>
                <a:srgbClr val="E4E4E4">
                  <a:alpha val="100000"/>
                  <a:alpha val="0"/>
                </a:srgbClr>
              </a:clrTo>
            </a:clrChange>
          </a:blip>
          <a:stretch>
            <a:fillRect/>
          </a:stretch>
        </p:blipFill>
        <p:spPr>
          <a:xfrm>
            <a:off x="838835" y="4725035"/>
            <a:ext cx="3797300" cy="1751330"/>
          </a:xfrm>
          <a:prstGeom prst="rect">
            <a:avLst/>
          </a:prstGeom>
        </p:spPr>
      </p:pic>
      <p:pic>
        <p:nvPicPr>
          <p:cNvPr id="10" name="图片 9"/>
          <p:cNvPicPr>
            <a:picLocks noChangeAspect="1"/>
          </p:cNvPicPr>
          <p:nvPr/>
        </p:nvPicPr>
        <p:blipFill>
          <a:blip r:embed="rId4">
            <a:clrChange>
              <a:clrFrom>
                <a:srgbClr val="F7F7F7">
                  <a:alpha val="100000"/>
                </a:srgbClr>
              </a:clrFrom>
              <a:clrTo>
                <a:srgbClr val="F7F7F7">
                  <a:alpha val="100000"/>
                  <a:alpha val="0"/>
                </a:srgbClr>
              </a:clrTo>
            </a:clrChange>
          </a:blip>
          <a:stretch>
            <a:fillRect/>
          </a:stretch>
        </p:blipFill>
        <p:spPr>
          <a:xfrm>
            <a:off x="4944110" y="1988820"/>
            <a:ext cx="6572250" cy="1617345"/>
          </a:xfrm>
          <a:prstGeom prst="rect">
            <a:avLst/>
          </a:prstGeom>
        </p:spPr>
      </p:pic>
      <p:pic>
        <p:nvPicPr>
          <p:cNvPr id="11" name="图片 1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8328660" y="3726815"/>
            <a:ext cx="3187700" cy="2844800"/>
          </a:xfrm>
          <a:prstGeom prst="rect">
            <a:avLst/>
          </a:prstGeom>
        </p:spPr>
      </p:pic>
      <p:pic>
        <p:nvPicPr>
          <p:cNvPr id="12" name="图片 1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5160010" y="3727450"/>
            <a:ext cx="2959735" cy="28733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zh-CN" altLang="en-US" dirty="0"/>
              <a:t>锚</a:t>
            </a:r>
            <a:r>
              <a:rPr lang="zh-CN" altLang="en-US" dirty="0"/>
              <a:t>框</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776605" y="1556385"/>
            <a:ext cx="10343515" cy="5262245"/>
          </a:xfrm>
          <a:prstGeom prst="rect">
            <a:avLst/>
          </a:prstGeom>
          <a:noFill/>
        </p:spPr>
        <p:txBody>
          <a:bodyPr wrap="square" rtlCol="0">
            <a:spAutoFit/>
          </a:bodyPr>
          <a:p>
            <a:r>
              <a:rPr sz="2400"/>
              <a:t>目标检测算法通常会在输入图像中采样大量的区域，然后判断这些区域中是否包含我们感兴趣的目标，并调整区域边缘从而更准确地预测目标的真实边界框。 不同的模型使用的区域采样方法可能不同。 其中的一种方法</a:t>
            </a:r>
            <a:r>
              <a:rPr lang="en-US" sz="2400"/>
              <a:t>:</a:t>
            </a:r>
            <a:r>
              <a:rPr sz="2400"/>
              <a:t>它以每个像素为中心生成多个大小和宽高比不同的边界框。 这些边界框被称为锚框（anchor box）</a:t>
            </a:r>
            <a:endParaRPr sz="2400"/>
          </a:p>
          <a:p>
            <a:r>
              <a:rPr lang="zh-CN" altLang="en-US" sz="2400"/>
              <a:t>图像的高度为h，宽度为w 。以每个像素为中心生成不同形状的锚框</a:t>
            </a:r>
            <a:r>
              <a:rPr lang="en-US" altLang="zh-CN" sz="2400"/>
              <a:t>:</a:t>
            </a:r>
            <a:r>
              <a:rPr lang="zh-CN" altLang="en-US" sz="2400"/>
              <a:t>尺度为s∈(0,1] </a:t>
            </a:r>
            <a:r>
              <a:rPr lang="en-US" altLang="zh-CN" sz="2400"/>
              <a:t>,</a:t>
            </a:r>
            <a:r>
              <a:rPr lang="zh-CN" altLang="en-US" sz="2400"/>
              <a:t>宽高比为r&gt;0 。 那么锚框的宽度和高度分别是   </a:t>
            </a:r>
            <a:endParaRPr lang="zh-CN" altLang="en-US" sz="2400"/>
          </a:p>
          <a:p>
            <a:endParaRPr lang="zh-CN" altLang="en-US" sz="2400"/>
          </a:p>
          <a:p>
            <a:r>
              <a:rPr lang="zh-CN" altLang="en-US" sz="2400"/>
              <a:t>我们只考虑包含  s1 或 r1的组合：</a:t>
            </a:r>
            <a:endParaRPr lang="zh-CN" altLang="en-US" sz="2400"/>
          </a:p>
          <a:p>
            <a:endParaRPr lang="zh-CN" altLang="en-US" sz="2400"/>
          </a:p>
          <a:p>
            <a:r>
              <a:rPr lang="zh-CN" altLang="en-US" sz="2400"/>
              <a:t>也就是说，以同一像素为中心的锚框的数量是  n+m−1 。 对于整个输入图像，我们将共生成  wh(n+m−1)  个锚框</a:t>
            </a:r>
            <a:endParaRPr lang="zh-CN" altLang="en-US" sz="2400"/>
          </a:p>
          <a:p>
            <a:endParaRPr lang="zh-CN" altLang="en-US" sz="2400"/>
          </a:p>
          <a:p>
            <a:endParaRPr lang="zh-CN" altLang="en-US" sz="2400"/>
          </a:p>
        </p:txBody>
      </p:sp>
      <p:pic>
        <p:nvPicPr>
          <p:cNvPr id="4" name="图片 3"/>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8544560" y="3860800"/>
            <a:ext cx="1581785" cy="300990"/>
          </a:xfrm>
          <a:prstGeom prst="rect">
            <a:avLst/>
          </a:prstGeom>
        </p:spPr>
      </p:pic>
      <p:pic>
        <p:nvPicPr>
          <p:cNvPr id="6" name="图片 5"/>
          <p:cNvPicPr>
            <a:picLocks noChangeAspect="1"/>
          </p:cNvPicPr>
          <p:nvPr/>
        </p:nvPicPr>
        <p:blipFill>
          <a:blip r:embed="rId3">
            <a:clrChange>
              <a:clrFrom>
                <a:srgbClr val="FAFAFA">
                  <a:alpha val="100000"/>
                </a:srgbClr>
              </a:clrFrom>
              <a:clrTo>
                <a:srgbClr val="FAFAFA">
                  <a:alpha val="100000"/>
                  <a:alpha val="0"/>
                </a:srgbClr>
              </a:clrTo>
            </a:clrChange>
          </a:blip>
          <a:stretch>
            <a:fillRect/>
          </a:stretch>
        </p:blipFill>
        <p:spPr>
          <a:xfrm>
            <a:off x="5304155" y="4580890"/>
            <a:ext cx="5105400" cy="337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六边形 42"/>
          <p:cNvSpPr/>
          <p:nvPr>
            <p:custDataLst>
              <p:tags r:id="rId1"/>
            </p:custDataLst>
          </p:nvPr>
        </p:nvSpPr>
        <p:spPr>
          <a:xfrm>
            <a:off x="4012271" y="2575088"/>
            <a:ext cx="2334240" cy="2012276"/>
          </a:xfrm>
          <a:prstGeom prst="hexagon">
            <a:avLst/>
          </a:prstGeom>
          <a:solidFill>
            <a:srgbClr val="20517C"/>
          </a:solidFill>
          <a:ln>
            <a:solidFill>
              <a:schemeClr val="bg1"/>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marL="0" lvl="0" indent="0" algn="ctr">
              <a:lnSpc>
                <a:spcPct val="120000"/>
              </a:lnSpc>
              <a:spcBef>
                <a:spcPts val="0"/>
              </a:spcBef>
              <a:spcAft>
                <a:spcPts val="0"/>
              </a:spcAft>
              <a:buSzPct val="100000"/>
              <a:buNone/>
            </a:pPr>
            <a:r>
              <a:rPr lang="en-US" altLang="zh-CN" sz="1800" dirty="0">
                <a:solidFill>
                  <a:srgbClr val="FFFFFF"/>
                </a:solidFill>
              </a:rPr>
              <a:t>PART  01</a:t>
            </a:r>
            <a:endParaRPr lang="en-US" altLang="zh-CN" sz="1800" dirty="0">
              <a:solidFill>
                <a:srgbClr val="FFFFFF"/>
              </a:solidFill>
            </a:endParaRPr>
          </a:p>
          <a:p>
            <a:pPr marL="0" lvl="0" indent="0" algn="ctr">
              <a:lnSpc>
                <a:spcPct val="120000"/>
              </a:lnSpc>
              <a:spcBef>
                <a:spcPts val="0"/>
              </a:spcBef>
              <a:spcAft>
                <a:spcPts val="0"/>
              </a:spcAft>
              <a:buSzPct val="100000"/>
              <a:buNone/>
            </a:pPr>
            <a:r>
              <a:rPr lang="zh-CN" altLang="en-US" sz="1800" dirty="0">
                <a:solidFill>
                  <a:srgbClr val="FFFFFF"/>
                </a:solidFill>
              </a:rPr>
              <a:t>英语</a:t>
            </a:r>
            <a:r>
              <a:rPr lang="zh-CN" altLang="en-US" sz="1800" dirty="0">
                <a:solidFill>
                  <a:srgbClr val="FFFFFF"/>
                </a:solidFill>
              </a:rPr>
              <a:t>阅读</a:t>
            </a:r>
            <a:endParaRPr lang="zh-CN" altLang="en-US" sz="1800" dirty="0">
              <a:solidFill>
                <a:srgbClr val="FFFFFF"/>
              </a:solidFill>
            </a:endParaRPr>
          </a:p>
        </p:txBody>
      </p:sp>
      <p:sp>
        <p:nvSpPr>
          <p:cNvPr id="41" name="六边形 40"/>
          <p:cNvSpPr/>
          <p:nvPr>
            <p:custDataLst>
              <p:tags r:id="rId2"/>
            </p:custDataLst>
          </p:nvPr>
        </p:nvSpPr>
        <p:spPr>
          <a:xfrm>
            <a:off x="6346970" y="2574925"/>
            <a:ext cx="2334240" cy="2012276"/>
          </a:xfrm>
          <a:prstGeom prst="hexagon">
            <a:avLst/>
          </a:prstGeom>
          <a:solidFill>
            <a:srgbClr val="20517C"/>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lvl="0" indent="0" algn="l" fontAlgn="ctr">
              <a:lnSpc>
                <a:spcPct val="130000"/>
              </a:lnSpc>
              <a:spcBef>
                <a:spcPts val="1000"/>
              </a:spcBef>
              <a:spcAft>
                <a:spcPts val="0"/>
              </a:spcAft>
              <a:buSzPct val="100000"/>
              <a:buFont typeface="Wingdings" panose="05000000000000000000" charset="0"/>
              <a:buNone/>
            </a:pPr>
            <a:r>
              <a:rPr lang="en-US" altLang="zh-CN" sz="1800">
                <a:solidFill>
                  <a:srgbClr val="FFFFFF"/>
                </a:solidFill>
              </a:rPr>
              <a:t>    PART  02</a:t>
            </a:r>
            <a:endParaRPr lang="en-US" altLang="zh-CN" sz="1800">
              <a:solidFill>
                <a:srgbClr val="FFFFFF"/>
              </a:solidFill>
            </a:endParaRPr>
          </a:p>
          <a:p>
            <a:pPr marL="285750" lvl="1" indent="0" algn="l">
              <a:lnSpc>
                <a:spcPct val="120000"/>
              </a:lnSpc>
              <a:spcBef>
                <a:spcPts val="0"/>
              </a:spcBef>
              <a:spcAft>
                <a:spcPts val="0"/>
              </a:spcAft>
              <a:buSzPct val="100000"/>
              <a:buNone/>
            </a:pPr>
            <a:r>
              <a:rPr lang="zh-CN" altLang="en-US" sz="1600" dirty="0">
                <a:sym typeface="+mn-ea"/>
              </a:rPr>
              <a:t>Cifar-10图像分类</a:t>
            </a:r>
            <a:endParaRPr lang="zh-CN" altLang="en-US" sz="1600" dirty="0">
              <a:solidFill>
                <a:srgbClr val="FFFFFF"/>
              </a:solidFill>
            </a:endParaRPr>
          </a:p>
        </p:txBody>
      </p:sp>
      <p:sp>
        <p:nvSpPr>
          <p:cNvPr id="42" name="六边形 41"/>
          <p:cNvSpPr/>
          <p:nvPr>
            <p:custDataLst>
              <p:tags r:id="rId3"/>
            </p:custDataLst>
          </p:nvPr>
        </p:nvSpPr>
        <p:spPr>
          <a:xfrm>
            <a:off x="8681145" y="2575043"/>
            <a:ext cx="2334240" cy="2012276"/>
          </a:xfrm>
          <a:prstGeom prst="hexagon">
            <a:avLst/>
          </a:prstGeom>
          <a:solidFill>
            <a:srgbClr val="20517C"/>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marL="0" lvl="0" indent="0" algn="l">
              <a:lnSpc>
                <a:spcPct val="120000"/>
              </a:lnSpc>
              <a:spcBef>
                <a:spcPts val="0"/>
              </a:spcBef>
              <a:spcAft>
                <a:spcPts val="0"/>
              </a:spcAft>
              <a:buSzPct val="100000"/>
              <a:buNone/>
            </a:pPr>
            <a:r>
              <a:rPr lang="en-US" altLang="zh-CN" sz="1800" dirty="0">
                <a:solidFill>
                  <a:srgbClr val="FFFFFF"/>
                </a:solidFill>
              </a:rPr>
              <a:t>     PART  03</a:t>
            </a:r>
            <a:endParaRPr lang="en-US" altLang="zh-CN" sz="1800" dirty="0">
              <a:solidFill>
                <a:srgbClr val="FFFFFF"/>
              </a:solidFill>
            </a:endParaRPr>
          </a:p>
          <a:p>
            <a:pPr marL="285750" lvl="1" indent="0" algn="l" fontAlgn="ctr">
              <a:lnSpc>
                <a:spcPct val="130000"/>
              </a:lnSpc>
              <a:spcBef>
                <a:spcPts val="0"/>
              </a:spcBef>
              <a:spcAft>
                <a:spcPts val="0"/>
              </a:spcAft>
              <a:buSzPct val="100000"/>
              <a:buFont typeface="Arial" panose="020B0604020202020204" pitchFamily="34" charset="0"/>
              <a:buNone/>
            </a:pPr>
            <a:r>
              <a:rPr lang="zh-CN" altLang="en-US" sz="1600" dirty="0">
                <a:solidFill>
                  <a:srgbClr val="FFFFFF"/>
                </a:solidFill>
              </a:rPr>
              <a:t>目标检测</a:t>
            </a:r>
            <a:endParaRPr lang="zh-CN" altLang="en-US" sz="1600" dirty="0">
              <a:solidFill>
                <a:srgbClr val="FFFFFF"/>
              </a:solidFill>
            </a:endParaRPr>
          </a:p>
        </p:txBody>
      </p:sp>
      <p:pic>
        <p:nvPicPr>
          <p:cNvPr id="57" name="图片 56"/>
          <p:cNvPicPr>
            <a:picLocks noChangeAspect="1"/>
          </p:cNvPicPr>
          <p:nvPr/>
        </p:nvPicPr>
        <p:blipFill>
          <a:blip r:embed="rId4"/>
          <a:stretch>
            <a:fillRect/>
          </a:stretch>
        </p:blipFill>
        <p:spPr>
          <a:xfrm>
            <a:off x="0" y="0"/>
            <a:ext cx="3018155" cy="6858635"/>
          </a:xfrm>
          <a:prstGeom prst="rect">
            <a:avLst/>
          </a:prstGeom>
        </p:spPr>
      </p:pic>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zh-CN" altLang="en-US" dirty="0"/>
              <a:t>锚框的</a:t>
            </a:r>
            <a:r>
              <a:rPr lang="zh-CN" altLang="en-US" dirty="0"/>
              <a:t>实现</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767715" y="1556385"/>
            <a:ext cx="10343515" cy="5015865"/>
          </a:xfrm>
          <a:prstGeom prst="rect">
            <a:avLst/>
          </a:prstGeom>
          <a:noFill/>
        </p:spPr>
        <p:txBody>
          <a:bodyPr wrap="square" rtlCol="0">
            <a:spAutoFit/>
          </a:bodyPr>
          <a:p>
            <a:r>
              <a:rPr lang="zh-CN" altLang="en-US" sz="2000"/>
              <a:t>加载一张</a:t>
            </a:r>
            <a:r>
              <a:rPr lang="en-US" altLang="zh-CN" sz="2000"/>
              <a:t>500x700</a:t>
            </a:r>
            <a:r>
              <a:rPr lang="zh-CN" altLang="en-US" sz="2000"/>
              <a:t>的图像</a:t>
            </a:r>
            <a:r>
              <a:rPr lang="en-US" altLang="zh-CN" sz="2000"/>
              <a:t>                                     绘制出图像中所有以（250、250）为中心的</a:t>
            </a:r>
            <a:endParaRPr lang="en-US" altLang="zh-CN" sz="2000"/>
          </a:p>
          <a:p>
            <a:r>
              <a:rPr lang="zh-CN" altLang="en-US" sz="2000"/>
              <a:t>计算产生的锚框数量</a:t>
            </a:r>
            <a:r>
              <a:rPr lang="en-US" altLang="zh-CN" sz="2000"/>
              <a:t>                                            </a:t>
            </a:r>
            <a:r>
              <a:rPr lang="en-US" altLang="zh-CN" sz="2000">
                <a:sym typeface="+mn-ea"/>
              </a:rPr>
              <a:t>锚框</a:t>
            </a:r>
            <a:endParaRPr lang="zh-CN" altLang="en-US" sz="20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000"/>
              <a:t>通过指定像素位置来获取所有以该像</a:t>
            </a:r>
            <a:endParaRPr lang="zh-CN" altLang="en-US" sz="2000"/>
          </a:p>
          <a:p>
            <a:r>
              <a:rPr lang="zh-CN" altLang="en-US" sz="2000"/>
              <a:t>素为中心的锚框</a:t>
            </a:r>
            <a:endParaRPr lang="zh-CN" altLang="en-US" sz="2000"/>
          </a:p>
          <a:p>
            <a:endParaRPr lang="zh-CN" altLang="en-US" sz="2400"/>
          </a:p>
          <a:p>
            <a:endParaRPr lang="zh-CN" altLang="en-US" sz="2400"/>
          </a:p>
          <a:p>
            <a:endParaRPr lang="zh-CN" altLang="en-US" sz="2400"/>
          </a:p>
          <a:p>
            <a:endParaRPr lang="zh-CN" altLang="en-US" sz="2400"/>
          </a:p>
        </p:txBody>
      </p:sp>
      <p:pic>
        <p:nvPicPr>
          <p:cNvPr id="7" name="图片 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839470" y="2276475"/>
            <a:ext cx="4085590" cy="2066925"/>
          </a:xfrm>
          <a:prstGeom prst="rect">
            <a:avLst/>
          </a:prstGeom>
        </p:spPr>
      </p:pic>
      <p:pic>
        <p:nvPicPr>
          <p:cNvPr id="9" name="图片 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39470" y="5012690"/>
            <a:ext cx="4085590" cy="1333500"/>
          </a:xfrm>
          <a:prstGeom prst="rect">
            <a:avLst/>
          </a:prstGeom>
        </p:spPr>
      </p:pic>
      <p:pic>
        <p:nvPicPr>
          <p:cNvPr id="10" name="图片 9"/>
          <p:cNvPicPr>
            <a:picLocks noChangeAspect="1"/>
          </p:cNvPicPr>
          <p:nvPr/>
        </p:nvPicPr>
        <p:blipFill>
          <a:blip r:embed="rId4"/>
          <a:stretch>
            <a:fillRect/>
          </a:stretch>
        </p:blipFill>
        <p:spPr>
          <a:xfrm>
            <a:off x="5951855" y="2275840"/>
            <a:ext cx="5117465" cy="1370965"/>
          </a:xfrm>
          <a:prstGeom prst="rect">
            <a:avLst/>
          </a:prstGeom>
        </p:spPr>
      </p:pic>
      <p:pic>
        <p:nvPicPr>
          <p:cNvPr id="12" name="图片 11"/>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951855" y="3716655"/>
            <a:ext cx="3709035" cy="29248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zh-CN" altLang="en-US" dirty="0"/>
              <a:t>交并比(IoU)</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767715" y="1556385"/>
            <a:ext cx="10343515" cy="5262245"/>
          </a:xfrm>
          <a:prstGeom prst="rect">
            <a:avLst/>
          </a:prstGeom>
          <a:noFill/>
        </p:spPr>
        <p:txBody>
          <a:bodyPr wrap="square" rtlCol="0">
            <a:spAutoFit/>
          </a:bodyPr>
          <a:p>
            <a:r>
              <a:rPr lang="zh-CN" altLang="en-US" sz="2400"/>
              <a:t>如果已知目标的真实边界框</a:t>
            </a:r>
            <a:r>
              <a:rPr lang="zh-CN" altLang="en-US" sz="2400">
                <a:sym typeface="+mn-ea"/>
              </a:rPr>
              <a:t>，</a:t>
            </a:r>
            <a:r>
              <a:rPr lang="zh-CN" altLang="en-US" sz="2400"/>
              <a:t>那么这里的好该如何如何量化</a:t>
            </a:r>
            <a:r>
              <a:rPr lang="zh-CN" altLang="en-US" sz="2400">
                <a:sym typeface="+mn-ea"/>
              </a:rPr>
              <a:t>，</a:t>
            </a:r>
            <a:r>
              <a:rPr lang="zh-CN" altLang="en-US" sz="2400"/>
              <a:t>直观地说</a:t>
            </a:r>
            <a:r>
              <a:rPr lang="en-US" altLang="zh-CN" sz="2400"/>
              <a:t>,</a:t>
            </a:r>
            <a:r>
              <a:rPr lang="zh-CN" altLang="en-US" sz="2400"/>
              <a:t>我们可以衡量锚框和真实边界框之间的相似性。 Jaccard系数可以衡量两组之间的相似性。 给定集合A和B，Jaccard系数是他们交集的大小除以他们并集的大小：</a:t>
            </a:r>
            <a:endParaRPr lang="zh-CN" altLang="en-US" sz="2400"/>
          </a:p>
          <a:p>
            <a:r>
              <a:rPr lang="zh-CN" altLang="en-US" sz="2400"/>
              <a:t>通常将他们的 Jaccard 指数称为 交并比 ，即两个边界框相交面积与相并面积之比。 交并比的取值范围在0和1之间：0表示两个边界框无重合像素，1表示两个边界框完全重合。</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4" name="图片 3"/>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2352040" y="2706370"/>
            <a:ext cx="1496060" cy="355600"/>
          </a:xfrm>
          <a:prstGeom prst="rect">
            <a:avLst/>
          </a:prstGeom>
        </p:spPr>
      </p:pic>
      <p:pic>
        <p:nvPicPr>
          <p:cNvPr id="6" name="图片 5"/>
          <p:cNvPicPr>
            <a:picLocks noChangeAspect="1"/>
          </p:cNvPicPr>
          <p:nvPr/>
        </p:nvPicPr>
        <p:blipFill>
          <a:blip r:embed="rId3">
            <a:clrChange>
              <a:clrFrom>
                <a:srgbClr val="FAFAFA">
                  <a:alpha val="100000"/>
                </a:srgbClr>
              </a:clrFrom>
              <a:clrTo>
                <a:srgbClr val="FAFAFA">
                  <a:alpha val="100000"/>
                  <a:alpha val="0"/>
                </a:srgbClr>
              </a:clrTo>
            </a:clrChange>
          </a:blip>
          <a:stretch>
            <a:fillRect/>
          </a:stretch>
        </p:blipFill>
        <p:spPr>
          <a:xfrm>
            <a:off x="4103370" y="4364990"/>
            <a:ext cx="3985260" cy="2057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zh-CN" altLang="en-US" dirty="0"/>
              <a:t>将真实边界框分配给锚框</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767715" y="1556385"/>
            <a:ext cx="10343515" cy="5262245"/>
          </a:xfrm>
          <a:prstGeom prst="rect">
            <a:avLst/>
          </a:prstGeom>
          <a:noFill/>
        </p:spPr>
        <p:txBody>
          <a:bodyPr wrap="square" rtlCol="0">
            <a:spAutoFit/>
          </a:bodyPr>
          <a:p>
            <a:r>
              <a:rPr lang="zh-CN" altLang="en-US" sz="2400"/>
              <a:t>赋予锚框</a:t>
            </a:r>
            <a:r>
              <a:rPr lang="zh-CN" altLang="en-US" sz="2400"/>
              <a:t>标号</a:t>
            </a:r>
            <a:endParaRPr lang="zh-CN" altLang="en-US" sz="2400"/>
          </a:p>
          <a:p>
            <a:pPr lvl="1" indent="0">
              <a:buSzPct val="50000"/>
              <a:buFont typeface="Wingdings" panose="05000000000000000000" charset="0"/>
              <a:buChar char="l"/>
            </a:pPr>
            <a:r>
              <a:rPr lang="zh-CN" altLang="en-US" sz="2400"/>
              <a:t>每个锚框是一个训练样本</a:t>
            </a:r>
            <a:endParaRPr lang="zh-CN" altLang="en-US" sz="2400"/>
          </a:p>
          <a:p>
            <a:pPr lvl="1" indent="0">
              <a:buSzPct val="50000"/>
              <a:buFont typeface="Wingdings" panose="05000000000000000000" charset="0"/>
              <a:buChar char="l"/>
            </a:pPr>
            <a:r>
              <a:rPr lang="zh-CN" altLang="en-US" sz="2400"/>
              <a:t>将每个锚框</a:t>
            </a:r>
            <a:r>
              <a:rPr lang="en-US" altLang="zh-CN" sz="2400"/>
              <a:t>,</a:t>
            </a:r>
            <a:r>
              <a:rPr lang="zh-CN" altLang="en-US" sz="2400"/>
              <a:t>要么标注成背景</a:t>
            </a:r>
            <a:r>
              <a:rPr lang="en-US" altLang="zh-CN" sz="2400"/>
              <a:t>,</a:t>
            </a:r>
            <a:r>
              <a:rPr lang="zh-CN" altLang="en-US" sz="2400"/>
              <a:t>要么</a:t>
            </a:r>
            <a:endParaRPr lang="zh-CN" altLang="en-US" sz="2400"/>
          </a:p>
          <a:p>
            <a:r>
              <a:rPr lang="zh-CN" altLang="en-US" sz="2400"/>
              <a:t> </a:t>
            </a:r>
            <a:r>
              <a:rPr lang="en-US" altLang="zh-CN" sz="2400"/>
              <a:t>       </a:t>
            </a:r>
            <a:r>
              <a:rPr lang="zh-CN" altLang="en-US" sz="2400"/>
              <a:t>关联上一个真实边缘</a:t>
            </a:r>
            <a:r>
              <a:rPr lang="zh-CN" altLang="en-US" sz="2400"/>
              <a:t>框</a:t>
            </a:r>
            <a:endParaRPr lang="zh-CN" altLang="en-US" sz="2400"/>
          </a:p>
          <a:p>
            <a:pPr lvl="1" indent="0">
              <a:buSzPct val="50000"/>
              <a:buFont typeface="Wingdings" panose="05000000000000000000" charset="0"/>
              <a:buChar char="l"/>
            </a:pPr>
            <a:r>
              <a:rPr lang="zh-CN" altLang="en-US" sz="2400"/>
              <a:t>我们可能会生成大量的锚框</a:t>
            </a:r>
            <a:endParaRPr lang="zh-CN" altLang="en-US" sz="2400"/>
          </a:p>
          <a:p>
            <a:r>
              <a:rPr lang="zh-CN" altLang="en-US" sz="2400"/>
              <a:t> </a:t>
            </a:r>
            <a:r>
              <a:rPr lang="en-US" altLang="zh-CN" sz="2400"/>
              <a:t>             </a:t>
            </a:r>
            <a:r>
              <a:rPr lang="zh-CN" altLang="en-US" sz="2400"/>
              <a:t>这个导致大量的负类</a:t>
            </a:r>
            <a:r>
              <a:rPr lang="zh-CN" altLang="en-US" sz="2400"/>
              <a:t>样本</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7" name="图片 6"/>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5847080" y="1903730"/>
            <a:ext cx="5029835" cy="46970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06</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zh-CN" altLang="en-US" dirty="0"/>
              <a:t>使用非极大值抑制</a:t>
            </a:r>
            <a:r>
              <a:rPr lang="en-US" altLang="zh-CN" dirty="0"/>
              <a:t>(NMS)</a:t>
            </a:r>
            <a:r>
              <a:rPr lang="zh-CN" altLang="en-US" dirty="0"/>
              <a:t>输出</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767715" y="1412240"/>
            <a:ext cx="10343515" cy="5262245"/>
          </a:xfrm>
          <a:prstGeom prst="rect">
            <a:avLst/>
          </a:prstGeom>
          <a:noFill/>
        </p:spPr>
        <p:txBody>
          <a:bodyPr wrap="square" rtlCol="0">
            <a:spAutoFit/>
          </a:bodyPr>
          <a:p>
            <a:pPr lvl="0" indent="0">
              <a:buSzPct val="50000"/>
              <a:buFont typeface="Wingdings" panose="05000000000000000000" charset="0"/>
              <a:buChar char="l"/>
            </a:pPr>
            <a:r>
              <a:rPr lang="zh-CN" altLang="en-US" sz="2400"/>
              <a:t>每个锚框预测一个边缘框</a:t>
            </a:r>
            <a:endParaRPr lang="zh-CN" altLang="en-US" sz="2400"/>
          </a:p>
          <a:p>
            <a:pPr lvl="0" indent="0">
              <a:buSzPct val="50000"/>
              <a:buFont typeface="Wingdings" panose="05000000000000000000" charset="0"/>
              <a:buChar char="l"/>
            </a:pPr>
            <a:r>
              <a:rPr lang="en-US" sz="2400"/>
              <a:t>NMS</a:t>
            </a:r>
            <a:r>
              <a:rPr lang="zh-CN" altLang="en-US" sz="2400"/>
              <a:t>可以合并相似的预测</a:t>
            </a:r>
            <a:endParaRPr lang="zh-CN" altLang="en-US" sz="2400"/>
          </a:p>
          <a:p>
            <a:pPr lvl="1" indent="0">
              <a:buSzPct val="50000"/>
              <a:buFont typeface="Wingdings" panose="05000000000000000000" charset="0"/>
              <a:buChar char="l"/>
            </a:pPr>
            <a:r>
              <a:rPr lang="zh-CN" altLang="en-US" sz="2400"/>
              <a:t>选中是非背景类的最大</a:t>
            </a:r>
            <a:r>
              <a:rPr lang="zh-CN" altLang="en-US" sz="2400"/>
              <a:t>预测</a:t>
            </a:r>
            <a:endParaRPr lang="zh-CN" altLang="en-US" sz="2400"/>
          </a:p>
          <a:p>
            <a:pPr lvl="1" indent="0">
              <a:buSzPct val="50000"/>
              <a:buFont typeface="Wingdings" panose="05000000000000000000" charset="0"/>
              <a:buChar char="l"/>
            </a:pPr>
            <a:r>
              <a:rPr lang="zh-CN" altLang="en-US" sz="2400"/>
              <a:t>去掉所有其他和它的</a:t>
            </a:r>
            <a:r>
              <a:rPr lang="en-US" altLang="zh-CN" sz="2400"/>
              <a:t>IoU</a:t>
            </a:r>
            <a:r>
              <a:rPr lang="zh-CN" altLang="en-US" sz="2400"/>
              <a:t>值</a:t>
            </a:r>
            <a:r>
              <a:rPr lang="zh-CN" altLang="en-US" sz="2400"/>
              <a:t>大于</a:t>
            </a:r>
            <a:endParaRPr lang="zh-CN" altLang="en-US" sz="2400"/>
          </a:p>
          <a:p>
            <a:r>
              <a:rPr lang="en-US" altLang="zh-CN" sz="2400"/>
              <a:t>       </a:t>
            </a:r>
            <a:r>
              <a:rPr lang="zh-CN" altLang="en-US" sz="2400"/>
              <a:t>的预测值</a:t>
            </a:r>
            <a:r>
              <a:rPr lang="en-US" altLang="zh-CN" sz="2400"/>
              <a:t>(</a:t>
            </a:r>
            <a:r>
              <a:rPr lang="zh-CN" altLang="en-US" sz="2400"/>
              <a:t>大于某个阈值</a:t>
            </a:r>
            <a:r>
              <a:rPr lang="en-US" altLang="zh-CN" sz="2400"/>
              <a:t> </a:t>
            </a:r>
            <a:r>
              <a:rPr lang="zh-CN" altLang="en-US" sz="2400"/>
              <a:t>相似度</a:t>
            </a:r>
            <a:r>
              <a:rPr lang="en-US" altLang="zh-CN" sz="2400"/>
              <a:t>)</a:t>
            </a:r>
            <a:endParaRPr lang="zh-CN" altLang="en-US" sz="2400"/>
          </a:p>
          <a:p>
            <a:pPr lvl="1" indent="0">
              <a:buSzPct val="50000"/>
              <a:buFont typeface="Wingdings" panose="05000000000000000000" charset="0"/>
              <a:buChar char="l"/>
            </a:pPr>
            <a:r>
              <a:rPr lang="zh-CN" altLang="en-US" sz="2400"/>
              <a:t>上重复上述过程直到所有预测</a:t>
            </a:r>
            <a:r>
              <a:rPr lang="zh-CN" altLang="en-US" sz="2400"/>
              <a:t>要</a:t>
            </a:r>
            <a:endParaRPr lang="zh-CN" altLang="en-US" sz="2400"/>
          </a:p>
          <a:p>
            <a:pPr lvl="1" indent="0">
              <a:buSzPct val="50000"/>
              <a:buFont typeface="Wingdings" panose="05000000000000000000" charset="0"/>
              <a:buNone/>
            </a:pPr>
            <a:r>
              <a:rPr lang="en-US" altLang="zh-CN" sz="2400"/>
              <a:t>  </a:t>
            </a:r>
            <a:r>
              <a:rPr lang="zh-CN" altLang="en-US" sz="2400"/>
              <a:t>么被选中</a:t>
            </a:r>
            <a:r>
              <a:rPr lang="en-US" altLang="zh-CN" sz="2400"/>
              <a:t>,</a:t>
            </a:r>
            <a:r>
              <a:rPr lang="zh-CN" altLang="en-US" sz="2400"/>
              <a:t>要么被</a:t>
            </a:r>
            <a:r>
              <a:rPr lang="zh-CN" altLang="en-US" sz="2400"/>
              <a:t>去掉</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4" name="图片 3"/>
          <p:cNvPicPr>
            <a:picLocks noChangeAspect="1"/>
          </p:cNvPicPr>
          <p:nvPr/>
        </p:nvPicPr>
        <p:blipFill>
          <a:blip r:embed="rId2">
            <a:clrChange>
              <a:clrFrom>
                <a:srgbClr val="FEFEFE">
                  <a:alpha val="100000"/>
                </a:srgbClr>
              </a:clrFrom>
              <a:clrTo>
                <a:srgbClr val="FEFEFE">
                  <a:alpha val="100000"/>
                  <a:alpha val="0"/>
                </a:srgbClr>
              </a:clrTo>
            </a:clrChange>
          </a:blip>
          <a:stretch>
            <a:fillRect/>
          </a:stretch>
        </p:blipFill>
        <p:spPr>
          <a:xfrm>
            <a:off x="5520055" y="2623185"/>
            <a:ext cx="218440" cy="250825"/>
          </a:xfrm>
          <a:prstGeom prst="rect">
            <a:avLst/>
          </a:prstGeom>
        </p:spPr>
      </p:pic>
      <p:pic>
        <p:nvPicPr>
          <p:cNvPr id="10" name="图片 9"/>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104380" y="1484630"/>
            <a:ext cx="2962533" cy="2253600"/>
          </a:xfrm>
          <a:prstGeom prst="rect">
            <a:avLst/>
          </a:prstGeom>
        </p:spPr>
      </p:pic>
      <p:pic>
        <p:nvPicPr>
          <p:cNvPr id="11" name="图片 10"/>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151370" y="4292600"/>
            <a:ext cx="2915417" cy="2253600"/>
          </a:xfrm>
          <a:prstGeom prst="rect">
            <a:avLst/>
          </a:prstGeom>
        </p:spPr>
      </p:pic>
      <p:sp>
        <p:nvSpPr>
          <p:cNvPr id="12" name="下箭头 11"/>
          <p:cNvSpPr/>
          <p:nvPr/>
        </p:nvSpPr>
        <p:spPr>
          <a:xfrm>
            <a:off x="8544560" y="3789045"/>
            <a:ext cx="215900" cy="5035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07</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zh-CN" altLang="en-US" dirty="0"/>
              <a:t>目标检测算法</a:t>
            </a:r>
            <a:r>
              <a:rPr lang="en-US" altLang="zh-CN" dirty="0"/>
              <a:t>SSD</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695325" y="1412875"/>
            <a:ext cx="10343515" cy="5631180"/>
          </a:xfrm>
          <a:prstGeom prst="rect">
            <a:avLst/>
          </a:prstGeom>
          <a:noFill/>
        </p:spPr>
        <p:txBody>
          <a:bodyPr wrap="square" rtlCol="0">
            <a:spAutoFit/>
          </a:bodyPr>
          <a:p>
            <a:r>
              <a:rPr lang="en-US" altLang="zh-CN" sz="2400"/>
              <a:t>SSD</a:t>
            </a:r>
            <a:r>
              <a:rPr lang="zh-CN" altLang="en-US" sz="2400"/>
              <a:t>模型</a:t>
            </a:r>
            <a:r>
              <a:rPr lang="en-US" altLang="zh-CN" sz="2400"/>
              <a:t>:</a:t>
            </a:r>
            <a:endParaRPr lang="en-US" altLang="zh-CN" sz="2400"/>
          </a:p>
          <a:p>
            <a:pPr lvl="1" indent="0">
              <a:buSzPct val="50000"/>
              <a:buFont typeface="Wingdings" panose="05000000000000000000" charset="0"/>
              <a:buChar char="l"/>
            </a:pPr>
            <a:r>
              <a:rPr lang="en-US" altLang="zh-CN" sz="2400"/>
              <a:t> </a:t>
            </a:r>
            <a:r>
              <a:rPr lang="zh-CN" altLang="en-US" sz="2400"/>
              <a:t>一个基础网络来抽取特征</a:t>
            </a:r>
            <a:r>
              <a:rPr lang="en-US" altLang="zh-CN" sz="2400"/>
              <a:t>,</a:t>
            </a:r>
            <a:r>
              <a:rPr lang="zh-CN" altLang="en-US" sz="2400"/>
              <a:t>然后</a:t>
            </a:r>
            <a:endParaRPr lang="zh-CN" altLang="en-US" sz="2400"/>
          </a:p>
          <a:p>
            <a:pPr lvl="1" indent="0">
              <a:buSzPct val="50000"/>
              <a:buFont typeface="Wingdings" panose="05000000000000000000" charset="0"/>
              <a:buNone/>
            </a:pPr>
            <a:r>
              <a:rPr lang="en-US" altLang="zh-CN" sz="2400"/>
              <a:t>   </a:t>
            </a:r>
            <a:r>
              <a:rPr lang="zh-CN" altLang="en-US" sz="2400"/>
              <a:t>多个卷积层块来减半高宽</a:t>
            </a:r>
            <a:endParaRPr lang="zh-CN" altLang="en-US" sz="2400"/>
          </a:p>
          <a:p>
            <a:pPr lvl="1" indent="0">
              <a:buSzPct val="50000"/>
              <a:buFont typeface="Wingdings" panose="05000000000000000000" charset="0"/>
              <a:buChar char="l"/>
            </a:pPr>
            <a:r>
              <a:rPr lang="zh-CN" altLang="en-US" sz="2400"/>
              <a:t>在每段都生成</a:t>
            </a:r>
            <a:r>
              <a:rPr lang="zh-CN" altLang="en-US" sz="2400"/>
              <a:t>锚框</a:t>
            </a:r>
            <a:endParaRPr lang="zh-CN" altLang="en-US" sz="2400"/>
          </a:p>
          <a:p>
            <a:pPr lvl="2" indent="0">
              <a:buSzPct val="50000"/>
              <a:buFont typeface="Wingdings" panose="05000000000000000000" charset="0"/>
              <a:buChar char="l"/>
            </a:pPr>
            <a:r>
              <a:rPr lang="zh-CN" altLang="en-US" sz="2400"/>
              <a:t> 底部段来拟合小物体</a:t>
            </a:r>
            <a:r>
              <a:rPr lang="en-US" altLang="zh-CN" sz="2400"/>
              <a:t>,</a:t>
            </a:r>
            <a:r>
              <a:rPr lang="zh-CN" altLang="en-US" sz="2400"/>
              <a:t>顶部</a:t>
            </a:r>
            <a:r>
              <a:rPr lang="zh-CN" altLang="en-US" sz="2400"/>
              <a:t>段</a:t>
            </a:r>
            <a:endParaRPr lang="zh-CN" altLang="en-US" sz="2400"/>
          </a:p>
          <a:p>
            <a:pPr lvl="2" indent="0">
              <a:buSzPct val="50000"/>
              <a:buFont typeface="Wingdings" panose="05000000000000000000" charset="0"/>
              <a:buNone/>
            </a:pPr>
            <a:r>
              <a:rPr lang="en-US" altLang="zh-CN" sz="2400"/>
              <a:t>   </a:t>
            </a:r>
            <a:r>
              <a:rPr lang="zh-CN" altLang="en-US" sz="2400"/>
              <a:t>来拟合大物</a:t>
            </a:r>
            <a:r>
              <a:rPr lang="zh-CN" altLang="en-US" sz="2400"/>
              <a:t>体</a:t>
            </a:r>
            <a:endParaRPr lang="zh-CN" altLang="en-US" sz="2400"/>
          </a:p>
          <a:p>
            <a:pPr lvl="1" indent="0">
              <a:buSzPct val="50000"/>
              <a:buFont typeface="Wingdings" panose="05000000000000000000" charset="0"/>
              <a:buChar char="l"/>
            </a:pPr>
            <a:r>
              <a:rPr lang="zh-CN" altLang="en-US" sz="2400"/>
              <a:t>对每个锚框预测类别和边缘框</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7" name="图片 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925820" y="2060575"/>
            <a:ext cx="4947920" cy="39560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en-US" altLang="zh-CN" dirty="0"/>
              <a:t>SSD300</a:t>
            </a:r>
            <a:r>
              <a:rPr lang="zh-CN" altLang="en-US" dirty="0"/>
              <a:t>网络</a:t>
            </a:r>
            <a:r>
              <a:rPr lang="zh-CN" altLang="en-US" dirty="0"/>
              <a:t>结构</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695325" y="1412875"/>
            <a:ext cx="10343515" cy="5262245"/>
          </a:xfrm>
          <a:prstGeom prst="rect">
            <a:avLst/>
          </a:prstGeom>
          <a:noFill/>
        </p:spPr>
        <p:txBody>
          <a:bodyPr wrap="square" rtlCol="0">
            <a:spAutoFit/>
          </a:bodyPr>
          <a:p>
            <a:r>
              <a:rPr lang="en-US" altLang="zh-CN" sz="2400"/>
              <a:t>SSD300</a:t>
            </a:r>
            <a:r>
              <a:rPr lang="zh-CN" altLang="en-US" sz="2400"/>
              <a:t>的网络结构</a:t>
            </a:r>
            <a:r>
              <a:rPr lang="en-US" altLang="zh-CN" sz="2400"/>
              <a:t>:</a:t>
            </a:r>
            <a:endParaRPr lang="en-US" altLang="zh-CN" sz="2400"/>
          </a:p>
          <a:p>
            <a:pPr lvl="1" indent="0">
              <a:buSzPct val="50000"/>
              <a:buFont typeface="Wingdings" panose="05000000000000000000" charset="0"/>
              <a:buChar char="l"/>
            </a:pPr>
            <a:r>
              <a:rPr lang="en-US" altLang="zh-CN" sz="2400"/>
              <a:t> 先把传统的VGG16网络去掉卷积层之后的池化层和全连接层，再加入2个卷积层：</a:t>
            </a:r>
            <a:endParaRPr lang="en-US" altLang="zh-CN" sz="2400"/>
          </a:p>
          <a:p>
            <a:pPr lvl="1" indent="0">
              <a:buSzPct val="50000"/>
              <a:buFont typeface="Wingdings" panose="05000000000000000000" charset="0"/>
              <a:buNone/>
            </a:pP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6" name="图片 5" descr="201910132156296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95325" y="2556510"/>
            <a:ext cx="10452735" cy="3931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zh-CN" altLang="en-US" dirty="0"/>
              <a:t>目标检测算法</a:t>
            </a:r>
            <a:r>
              <a:rPr lang="en-US" altLang="zh-CN" dirty="0"/>
              <a:t>SSD</a:t>
            </a:r>
            <a:endParaRPr lang="en-US" altLang="zh-CN"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695325" y="1412875"/>
            <a:ext cx="10343515" cy="5262245"/>
          </a:xfrm>
          <a:prstGeom prst="rect">
            <a:avLst/>
          </a:prstGeom>
          <a:noFill/>
        </p:spPr>
        <p:txBody>
          <a:bodyPr wrap="square" rtlCol="0">
            <a:spAutoFit/>
          </a:bodyPr>
          <a:p>
            <a:pPr lvl="1" indent="0">
              <a:buSzPct val="50000"/>
              <a:buFont typeface="Wingdings" panose="05000000000000000000" charset="0"/>
              <a:buChar char="l"/>
            </a:pPr>
            <a:r>
              <a:rPr lang="en-US" altLang="zh-CN" sz="2400"/>
              <a:t> </a:t>
            </a:r>
            <a:r>
              <a:rPr lang="zh-CN" altLang="en-US" sz="2400"/>
              <a:t>在网络的最后加上额外的卷积层(extra_layers)：</a:t>
            </a:r>
            <a:endParaRPr lang="zh-CN" altLang="en-US" sz="2400"/>
          </a:p>
          <a:p>
            <a:pPr lvl="1" indent="0">
              <a:buSzPct val="50000"/>
              <a:buFont typeface="Wingdings" panose="05000000000000000000" charset="0"/>
              <a:buNone/>
            </a:pP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4" name="图片 3" descr="2019101400015387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83615" y="1844675"/>
            <a:ext cx="10514965" cy="2699385"/>
          </a:xfrm>
          <a:prstGeom prst="rect">
            <a:avLst/>
          </a:prstGeom>
        </p:spPr>
      </p:pic>
      <p:pic>
        <p:nvPicPr>
          <p:cNvPr id="9" name="图片 8" descr="20191013215128745"/>
          <p:cNvPicPr>
            <a:picLocks noChangeAspect="1"/>
          </p:cNvPicPr>
          <p:nvPr/>
        </p:nvPicPr>
        <p:blipFill>
          <a:blip r:embed="rId3"/>
          <a:stretch>
            <a:fillRect/>
          </a:stretch>
        </p:blipFill>
        <p:spPr>
          <a:xfrm>
            <a:off x="1181735" y="4577080"/>
            <a:ext cx="10198735" cy="19392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en-US" altLang="zh-CN" dirty="0"/>
              <a:t>SSD300</a:t>
            </a:r>
            <a:r>
              <a:rPr lang="zh-CN" altLang="en-US" dirty="0"/>
              <a:t>网络</a:t>
            </a:r>
            <a:r>
              <a:rPr lang="zh-CN" altLang="en-US" dirty="0"/>
              <a:t>结构</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839470" y="1395730"/>
            <a:ext cx="10343515" cy="5262245"/>
          </a:xfrm>
          <a:prstGeom prst="rect">
            <a:avLst/>
          </a:prstGeom>
          <a:noFill/>
        </p:spPr>
        <p:txBody>
          <a:bodyPr wrap="square" rtlCol="0">
            <a:spAutoFit/>
          </a:bodyPr>
          <a:p>
            <a:pPr lvl="1" indent="0">
              <a:buSzPct val="50000"/>
              <a:buFont typeface="Wingdings" panose="05000000000000000000" charset="0"/>
              <a:buChar char="l"/>
            </a:pPr>
            <a:r>
              <a:rPr lang="en-US" altLang="zh-CN" sz="2400"/>
              <a:t> 回归框的卷积层和预测类别的卷积层。</a:t>
            </a:r>
            <a:endParaRPr lang="en-US" altLang="zh-CN" sz="2400"/>
          </a:p>
          <a:p>
            <a:pPr lvl="1" indent="0">
              <a:buSzPct val="50000"/>
              <a:buFont typeface="Wingdings" panose="05000000000000000000" charset="0"/>
              <a:buNone/>
            </a:pPr>
            <a:r>
              <a:rPr lang="en-US" altLang="zh-CN" sz="2400"/>
              <a:t>  </a:t>
            </a:r>
            <a:r>
              <a:rPr lang="zh-CN" altLang="en-US" sz="2400"/>
              <a:t>SSD使用6个不同特征图检测不同尺度的目标。低层预测小目标，</a:t>
            </a:r>
            <a:endParaRPr lang="zh-CN" altLang="en-US" sz="2400"/>
          </a:p>
          <a:p>
            <a:pPr lvl="1" indent="0">
              <a:buSzPct val="50000"/>
              <a:buFont typeface="Wingdings" panose="05000000000000000000" charset="0"/>
              <a:buNone/>
            </a:pPr>
            <a:r>
              <a:rPr lang="zh-CN" altLang="en-US" sz="2400"/>
              <a:t> </a:t>
            </a:r>
            <a:r>
              <a:rPr lang="en-US" altLang="zh-CN" sz="2400"/>
              <a:t> </a:t>
            </a:r>
            <a:r>
              <a:rPr lang="zh-CN" altLang="en-US" sz="2400"/>
              <a:t>高层预</a:t>
            </a:r>
            <a:r>
              <a:rPr lang="zh-CN" altLang="en-US" sz="2400"/>
              <a:t>测大目标。</a:t>
            </a:r>
            <a:endParaRPr lang="zh-CN" altLang="en-US" sz="2400"/>
          </a:p>
          <a:p>
            <a:r>
              <a:rPr lang="en-US" altLang="zh-CN" sz="2400"/>
              <a:t>        每条线都各自代表着2个卷积层，一个用来预测框的位置(中心坐标+长                       </a:t>
            </a:r>
            <a:endParaRPr lang="en-US" altLang="zh-CN" sz="2400"/>
          </a:p>
          <a:p>
            <a:r>
              <a:rPr lang="en-US" altLang="zh-CN" sz="2400"/>
              <a:t>         </a:t>
            </a:r>
            <a:r>
              <a:rPr lang="zh-CN" altLang="en-US" sz="2400"/>
              <a:t>宽</a:t>
            </a:r>
            <a:r>
              <a:rPr lang="en-US" altLang="zh-CN" sz="2400"/>
              <a:t>),</a:t>
            </a:r>
            <a:r>
              <a:rPr lang="zh-CN" altLang="en-US" sz="2400"/>
              <a:t>另一个预测框的</a:t>
            </a:r>
            <a:r>
              <a:rPr lang="zh-CN" altLang="en-US" sz="2400"/>
              <a:t>分类</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6" name="图片 5" descr="2019101411110183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271905" y="3429000"/>
            <a:ext cx="9954895" cy="32289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08</a:t>
            </a:r>
            <a:endParaRPr lang="zh-CN" altLang="en-US" dirty="0"/>
          </a:p>
        </p:txBody>
      </p:sp>
      <p:sp>
        <p:nvSpPr>
          <p:cNvPr id="3" name="文本占位符 2"/>
          <p:cNvSpPr>
            <a:spLocks noGrp="1"/>
          </p:cNvSpPr>
          <p:nvPr>
            <p:ph type="body" sz="quarter" idx="12"/>
          </p:nvPr>
        </p:nvSpPr>
        <p:spPr>
          <a:xfrm>
            <a:off x="1437640" y="347980"/>
            <a:ext cx="6922770" cy="614680"/>
          </a:xfrm>
        </p:spPr>
        <p:txBody>
          <a:bodyPr/>
          <a:lstStyle/>
          <a:p>
            <a:r>
              <a:rPr lang="en-US" altLang="zh-CN" dirty="0"/>
              <a:t>SSD300</a:t>
            </a:r>
            <a:r>
              <a:rPr lang="zh-CN" altLang="en-US" dirty="0"/>
              <a:t>网络</a:t>
            </a:r>
            <a:r>
              <a:rPr lang="zh-CN" altLang="en-US" dirty="0"/>
              <a:t>结构</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911860" y="1226820"/>
            <a:ext cx="10343515" cy="5631180"/>
          </a:xfrm>
          <a:prstGeom prst="rect">
            <a:avLst/>
          </a:prstGeom>
          <a:noFill/>
        </p:spPr>
        <p:txBody>
          <a:bodyPr wrap="square" rtlCol="0">
            <a:spAutoFit/>
          </a:bodyPr>
          <a:p>
            <a:pPr lvl="1" indent="0">
              <a:buSzPct val="50000"/>
              <a:buFont typeface="Wingdings" panose="05000000000000000000" charset="0"/>
              <a:buChar char="l"/>
            </a:pPr>
            <a:r>
              <a:rPr lang="en-US" altLang="zh-CN" sz="2400"/>
              <a:t> 维度应该是[1,16,38,38]，把它转成[1,-1](-1其实16x38x38的值)，那么四维的数据就变成两维的了，由于batchsize的位置都是1，是相同的，所以6个回归/分类卷积图可以直接叠加，把6个整合成一个。最后的回归卷积维度是[1,34928]，最后的分类卷积维度是[1,num_class*8732]。对于回归卷积，每个框有4个参数，所以是8732x4 = 34928。</a:t>
            </a:r>
            <a:endParaRPr lang="en-US" altLang="zh-CN" sz="2400"/>
          </a:p>
          <a:p>
            <a:pPr lvl="1" indent="0">
              <a:buSzPct val="50000"/>
              <a:buFont typeface="Wingdings" panose="05000000000000000000" charset="0"/>
              <a:buChar char="l"/>
            </a:pPr>
            <a:r>
              <a:rPr lang="zh-CN" altLang="en-US" sz="2400"/>
              <a:t>最后SSD在输出两个卷积特征时，</a:t>
            </a:r>
            <a:r>
              <a:rPr lang="zh-CN" altLang="en-US" sz="2400"/>
              <a:t>转换[1,8732,4][1,8732,num_class]的特征图（38*38*4 + 19*19*6 +10*10*6+5*5*6 +3*3*4 + 1*1*4）= 8732</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9" name="图片 8" descr="20191014150340361"/>
          <p:cNvPicPr>
            <a:picLocks noChangeAspect="1"/>
          </p:cNvPicPr>
          <p:nvPr/>
        </p:nvPicPr>
        <p:blipFill>
          <a:blip r:embed="rId2"/>
          <a:stretch>
            <a:fillRect/>
          </a:stretch>
        </p:blipFill>
        <p:spPr>
          <a:xfrm>
            <a:off x="1500505" y="3933190"/>
            <a:ext cx="9191625" cy="27628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8000" dirty="0">
                <a:solidFill>
                  <a:srgbClr val="FFFFFF"/>
                </a:solidFill>
              </a:rPr>
              <a:t>THANKS</a:t>
            </a:r>
            <a:endParaRPr lang="zh-CN" altLang="en-US" sz="8000" dirty="0">
              <a:solidFill>
                <a:srgbClr val="FFFFFF"/>
              </a:solidFill>
            </a:endParaRPr>
          </a:p>
        </p:txBody>
      </p:sp>
      <p:cxnSp>
        <p:nvCxnSpPr>
          <p:cNvPr id="3" name="直接连接符 6"/>
          <p:cNvCxnSpPr>
            <a:cxnSpLocks noChangeShapeType="1"/>
          </p:cNvCxnSpPr>
          <p:nvPr>
            <p:custDataLst>
              <p:tags r:id="rId2"/>
            </p:custDataLst>
          </p:nvPr>
        </p:nvCxnSpPr>
        <p:spPr bwMode="auto">
          <a:xfrm>
            <a:off x="4152900" y="3352800"/>
            <a:ext cx="3848100" cy="0"/>
          </a:xfrm>
          <a:prstGeom prst="line">
            <a:avLst/>
          </a:prstGeom>
          <a:noFill/>
          <a:ln w="12700">
            <a:solidFill>
              <a:schemeClr val="accent1">
                <a:lumMod val="60000"/>
                <a:lumOff val="40000"/>
              </a:schemeClr>
            </a:solidFill>
            <a:round/>
          </a:ln>
          <a:extLst>
            <a:ext uri="{909E8E84-426E-40DD-AFC4-6F175D3DCCD1}">
              <a14:hiddenFill xmlns:a14="http://schemas.microsoft.com/office/drawing/2010/main">
                <a:noFill/>
              </a14:hiddenFill>
            </a:ext>
          </a:extLst>
        </p:spPr>
      </p:cxnSp>
      <p:cxnSp>
        <p:nvCxnSpPr>
          <p:cNvPr id="4" name="直接连接符 8"/>
          <p:cNvCxnSpPr>
            <a:cxnSpLocks noChangeShapeType="1"/>
          </p:cNvCxnSpPr>
          <p:nvPr>
            <p:custDataLst>
              <p:tags r:id="rId3"/>
            </p:custDataLst>
          </p:nvPr>
        </p:nvCxnSpPr>
        <p:spPr bwMode="auto">
          <a:xfrm>
            <a:off x="2930526" y="5346700"/>
            <a:ext cx="6696075" cy="0"/>
          </a:xfrm>
          <a:prstGeom prst="line">
            <a:avLst/>
          </a:prstGeom>
          <a:noFill/>
          <a:ln w="12700">
            <a:solidFill>
              <a:schemeClr val="accent1">
                <a:lumMod val="40000"/>
                <a:lumOff val="60000"/>
              </a:schemeClr>
            </a:solidFill>
            <a:round/>
          </a:ln>
          <a:extLst>
            <a:ext uri="{909E8E84-426E-40DD-AFC4-6F175D3DCCD1}">
              <a14:hiddenFill xmlns:a14="http://schemas.microsoft.com/office/drawing/2010/main">
                <a:noFill/>
              </a14:hiddenFill>
            </a:ext>
          </a:extLst>
        </p:spPr>
      </p:cxnSp>
      <p:sp>
        <p:nvSpPr>
          <p:cNvPr id="5" name="KSO_Shape"/>
          <p:cNvSpPr/>
          <p:nvPr>
            <p:custDataLst>
              <p:tags r:id="rId4"/>
            </p:custDataLst>
          </p:nvPr>
        </p:nvSpPr>
        <p:spPr bwMode="auto">
          <a:xfrm>
            <a:off x="2976564" y="5026025"/>
            <a:ext cx="198437" cy="234950"/>
          </a:xfrm>
          <a:custGeom>
            <a:avLst/>
            <a:gdLst>
              <a:gd name="T0" fmla="*/ 163869 w 396520"/>
              <a:gd name="T1" fmla="*/ 157531 h 469210"/>
              <a:gd name="T2" fmla="*/ 197203 w 396520"/>
              <a:gd name="T3" fmla="*/ 191182 h 469210"/>
              <a:gd name="T4" fmla="*/ 188663 w 396520"/>
              <a:gd name="T5" fmla="*/ 220796 h 469210"/>
              <a:gd name="T6" fmla="*/ 176400 w 396520"/>
              <a:gd name="T7" fmla="*/ 192013 h 469210"/>
              <a:gd name="T8" fmla="*/ 143709 w 396520"/>
              <a:gd name="T9" fmla="*/ 169539 h 469210"/>
              <a:gd name="T10" fmla="*/ 163869 w 396520"/>
              <a:gd name="T11" fmla="*/ 157531 h 469210"/>
              <a:gd name="T12" fmla="*/ 22203 w 396520"/>
              <a:gd name="T13" fmla="*/ 4729 h 469210"/>
              <a:gd name="T14" fmla="*/ 49402 w 396520"/>
              <a:gd name="T15" fmla="*/ 52023 h 469210"/>
              <a:gd name="T16" fmla="*/ 51452 w 396520"/>
              <a:gd name="T17" fmla="*/ 86564 h 469210"/>
              <a:gd name="T18" fmla="*/ 46881 w 396520"/>
              <a:gd name="T19" fmla="*/ 96015 h 469210"/>
              <a:gd name="T20" fmla="*/ 120289 w 396520"/>
              <a:gd name="T21" fmla="*/ 174879 h 469210"/>
              <a:gd name="T22" fmla="*/ 137905 w 396520"/>
              <a:gd name="T23" fmla="*/ 173809 h 469210"/>
              <a:gd name="T24" fmla="*/ 138065 w 396520"/>
              <a:gd name="T25" fmla="*/ 174087 h 469210"/>
              <a:gd name="T26" fmla="*/ 173909 w 396520"/>
              <a:gd name="T27" fmla="*/ 194551 h 469210"/>
              <a:gd name="T28" fmla="*/ 185865 w 396520"/>
              <a:gd name="T29" fmla="*/ 224388 h 469210"/>
              <a:gd name="T30" fmla="*/ 144208 w 396520"/>
              <a:gd name="T31" fmla="*/ 234424 h 469210"/>
              <a:gd name="T32" fmla="*/ 332 w 396520"/>
              <a:gd name="T33" fmla="*/ 44981 h 469210"/>
              <a:gd name="T34" fmla="*/ 7156 w 396520"/>
              <a:gd name="T35" fmla="*/ 19804 h 469210"/>
              <a:gd name="T36" fmla="*/ 22203 w 396520"/>
              <a:gd name="T37" fmla="*/ 4729 h 469210"/>
              <a:gd name="T38" fmla="*/ 42959 w 396520"/>
              <a:gd name="T39" fmla="*/ 3 h 469210"/>
              <a:gd name="T40" fmla="*/ 74047 w 396520"/>
              <a:gd name="T41" fmla="*/ 64172 h 469210"/>
              <a:gd name="T42" fmla="*/ 54657 w 396520"/>
              <a:gd name="T43" fmla="*/ 84102 h 469210"/>
              <a:gd name="T44" fmla="*/ 52683 w 396520"/>
              <a:gd name="T45" fmla="*/ 50586 h 469210"/>
              <a:gd name="T46" fmla="*/ 27613 w 396520"/>
              <a:gd name="T47" fmla="*/ 2556 h 469210"/>
              <a:gd name="T48" fmla="*/ 42959 w 396520"/>
              <a:gd name="T49" fmla="*/ 3 h 4692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6520" h="469210">
                <a:moveTo>
                  <a:pt x="327445" y="314600"/>
                </a:moveTo>
                <a:cubicBezTo>
                  <a:pt x="356349" y="319254"/>
                  <a:pt x="385797" y="360745"/>
                  <a:pt x="394054" y="381803"/>
                </a:cubicBezTo>
                <a:cubicBezTo>
                  <a:pt x="402312" y="402860"/>
                  <a:pt x="388098" y="427511"/>
                  <a:pt x="376990" y="440944"/>
                </a:cubicBezTo>
                <a:cubicBezTo>
                  <a:pt x="373700" y="421882"/>
                  <a:pt x="364955" y="401443"/>
                  <a:pt x="352485" y="383463"/>
                </a:cubicBezTo>
                <a:cubicBezTo>
                  <a:pt x="332676" y="354903"/>
                  <a:pt x="307287" y="337803"/>
                  <a:pt x="287162" y="338581"/>
                </a:cubicBezTo>
                <a:cubicBezTo>
                  <a:pt x="300917" y="326499"/>
                  <a:pt x="298542" y="309947"/>
                  <a:pt x="327445" y="314600"/>
                </a:cubicBezTo>
                <a:close/>
                <a:moveTo>
                  <a:pt x="44367" y="9445"/>
                </a:moveTo>
                <a:cubicBezTo>
                  <a:pt x="65307" y="7976"/>
                  <a:pt x="88582" y="48300"/>
                  <a:pt x="98716" y="103893"/>
                </a:cubicBezTo>
                <a:cubicBezTo>
                  <a:pt x="103023" y="127522"/>
                  <a:pt x="104507" y="151694"/>
                  <a:pt x="102812" y="172874"/>
                </a:cubicBezTo>
                <a:cubicBezTo>
                  <a:pt x="96419" y="177933"/>
                  <a:pt x="92462" y="183883"/>
                  <a:pt x="93679" y="191748"/>
                </a:cubicBezTo>
                <a:cubicBezTo>
                  <a:pt x="97962" y="219449"/>
                  <a:pt x="202914" y="329063"/>
                  <a:pt x="240363" y="349244"/>
                </a:cubicBezTo>
                <a:cubicBezTo>
                  <a:pt x="253454" y="356299"/>
                  <a:pt x="265280" y="353652"/>
                  <a:pt x="275564" y="347108"/>
                </a:cubicBezTo>
                <a:lnTo>
                  <a:pt x="275884" y="347663"/>
                </a:lnTo>
                <a:cubicBezTo>
                  <a:pt x="293996" y="337193"/>
                  <a:pt x="324545" y="354625"/>
                  <a:pt x="347507" y="388530"/>
                </a:cubicBezTo>
                <a:cubicBezTo>
                  <a:pt x="360303" y="407426"/>
                  <a:pt x="369015" y="429003"/>
                  <a:pt x="371399" y="448117"/>
                </a:cubicBezTo>
                <a:cubicBezTo>
                  <a:pt x="347296" y="472826"/>
                  <a:pt x="310581" y="469765"/>
                  <a:pt x="288158" y="468159"/>
                </a:cubicBezTo>
                <a:cubicBezTo>
                  <a:pt x="253182" y="465654"/>
                  <a:pt x="-15065" y="364036"/>
                  <a:pt x="664" y="89829"/>
                </a:cubicBezTo>
                <a:cubicBezTo>
                  <a:pt x="3125" y="70964"/>
                  <a:pt x="7079" y="53749"/>
                  <a:pt x="14299" y="39550"/>
                </a:cubicBezTo>
                <a:cubicBezTo>
                  <a:pt x="20978" y="26415"/>
                  <a:pt x="30453" y="15861"/>
                  <a:pt x="44367" y="9445"/>
                </a:cubicBezTo>
                <a:close/>
                <a:moveTo>
                  <a:pt x="85842" y="6"/>
                </a:moveTo>
                <a:cubicBezTo>
                  <a:pt x="147282" y="-938"/>
                  <a:pt x="156451" y="106342"/>
                  <a:pt x="147962" y="128156"/>
                </a:cubicBezTo>
                <a:cubicBezTo>
                  <a:pt x="140696" y="146825"/>
                  <a:pt x="125598" y="157194"/>
                  <a:pt x="109217" y="167957"/>
                </a:cubicBezTo>
                <a:cubicBezTo>
                  <a:pt x="111214" y="147002"/>
                  <a:pt x="109601" y="123749"/>
                  <a:pt x="105273" y="101024"/>
                </a:cubicBezTo>
                <a:cubicBezTo>
                  <a:pt x="95931" y="51971"/>
                  <a:pt x="75887" y="14560"/>
                  <a:pt x="55177" y="5105"/>
                </a:cubicBezTo>
                <a:cubicBezTo>
                  <a:pt x="63799" y="1769"/>
                  <a:pt x="73998" y="188"/>
                  <a:pt x="85842" y="6"/>
                </a:cubicBezTo>
                <a:close/>
              </a:path>
            </a:pathLst>
          </a:custGeom>
          <a:solidFill>
            <a:schemeClr val="accent1">
              <a:lumMod val="40000"/>
              <a:lumOff val="60000"/>
            </a:schemeClr>
          </a:solidFill>
          <a:ln>
            <a:noFill/>
          </a:ln>
        </p:spPr>
        <p:txBody>
          <a:bodyPr anchor="ctr"/>
          <a:lstStyle/>
          <a:p>
            <a:pPr>
              <a:defRPr/>
            </a:pPr>
            <a:endParaRPr lang="zh-CN" altLang="en-US"/>
          </a:p>
        </p:txBody>
      </p:sp>
      <p:sp>
        <p:nvSpPr>
          <p:cNvPr id="6" name="文本框 13"/>
          <p:cNvSpPr txBox="1">
            <a:spLocks noChangeArrowheads="1"/>
          </p:cNvSpPr>
          <p:nvPr>
            <p:custDataLst>
              <p:tags r:id="rId5"/>
            </p:custDataLst>
          </p:nvPr>
        </p:nvSpPr>
        <p:spPr bwMode="auto">
          <a:xfrm>
            <a:off x="3214689" y="4989514"/>
            <a:ext cx="125888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spcBef>
                <a:spcPct val="0"/>
              </a:spcBef>
              <a:buFont typeface="Arial" panose="020B0604020202020204" pitchFamily="34" charset="0"/>
              <a:buNone/>
              <a:defRPr/>
            </a:pPr>
            <a:r>
              <a:rPr lang="en-US" altLang="zh-CN" sz="1400" b="1" dirty="0">
                <a:solidFill>
                  <a:schemeClr val="tx1">
                    <a:lumMod val="50000"/>
                    <a:lumOff val="50000"/>
                  </a:schemeClr>
                </a:solidFill>
                <a:latin typeface="Bell MT" panose="02020503060305020303" pitchFamily="18" charset="0"/>
                <a:ea typeface="GungsuhChe" panose="02030609000101010101" pitchFamily="49" charset="-127"/>
              </a:rPr>
              <a:t>18098893220</a:t>
            </a:r>
            <a:endParaRPr lang="en-US" altLang="zh-CN" sz="1400" b="1" dirty="0">
              <a:solidFill>
                <a:schemeClr val="tx1">
                  <a:lumMod val="50000"/>
                  <a:lumOff val="50000"/>
                </a:schemeClr>
              </a:solidFill>
              <a:latin typeface="Bell MT" panose="02020503060305020303" pitchFamily="18" charset="0"/>
              <a:ea typeface="GungsuhChe" panose="02030609000101010101" pitchFamily="49" charset="-127"/>
            </a:endParaRPr>
          </a:p>
        </p:txBody>
      </p:sp>
      <p:sp>
        <p:nvSpPr>
          <p:cNvPr id="7" name="文本框 14"/>
          <p:cNvSpPr txBox="1">
            <a:spLocks noChangeArrowheads="1"/>
          </p:cNvSpPr>
          <p:nvPr>
            <p:custDataLst>
              <p:tags r:id="rId6"/>
            </p:custDataLst>
          </p:nvPr>
        </p:nvSpPr>
        <p:spPr bwMode="auto">
          <a:xfrm>
            <a:off x="5776914" y="4989514"/>
            <a:ext cx="110172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spcBef>
                <a:spcPct val="0"/>
              </a:spcBef>
              <a:buFont typeface="Arial" panose="020B0604020202020204" pitchFamily="34" charset="0"/>
              <a:buNone/>
              <a:defRPr/>
            </a:pPr>
            <a:r>
              <a:rPr lang="zh-CN" altLang="en-US" sz="1400" b="1" dirty="0">
                <a:solidFill>
                  <a:schemeClr val="tx1">
                    <a:lumMod val="50000"/>
                    <a:lumOff val="50000"/>
                  </a:schemeClr>
                </a:solidFill>
                <a:latin typeface="Bell MT" panose="02020503060305020303" pitchFamily="18" charset="0"/>
                <a:ea typeface="GungsuhChe" panose="02030609000101010101" pitchFamily="49" charset="-127"/>
              </a:rPr>
              <a:t>王思伟</a:t>
            </a:r>
            <a:endParaRPr lang="zh-CN" altLang="en-US" sz="1400" b="1" dirty="0">
              <a:solidFill>
                <a:schemeClr val="tx1">
                  <a:lumMod val="50000"/>
                  <a:lumOff val="50000"/>
                </a:schemeClr>
              </a:solidFill>
              <a:latin typeface="Bell MT" panose="02020503060305020303" pitchFamily="18" charset="0"/>
              <a:ea typeface="GungsuhChe" panose="02030609000101010101" pitchFamily="49" charset="-127"/>
            </a:endParaRPr>
          </a:p>
        </p:txBody>
      </p:sp>
      <p:sp>
        <p:nvSpPr>
          <p:cNvPr id="8" name="KSO_Shape"/>
          <p:cNvSpPr/>
          <p:nvPr>
            <p:custDataLst>
              <p:tags r:id="rId7"/>
            </p:custDataLst>
          </p:nvPr>
        </p:nvSpPr>
        <p:spPr bwMode="auto">
          <a:xfrm>
            <a:off x="5473700" y="5019675"/>
            <a:ext cx="266700" cy="249238"/>
          </a:xfrm>
          <a:custGeom>
            <a:avLst/>
            <a:gdLst>
              <a:gd name="T0" fmla="*/ 223637 w 969654"/>
              <a:gd name="T1" fmla="*/ 134460 h 903534"/>
              <a:gd name="T2" fmla="*/ 213735 w 969654"/>
              <a:gd name="T3" fmla="*/ 144391 h 903534"/>
              <a:gd name="T4" fmla="*/ 223637 w 969654"/>
              <a:gd name="T5" fmla="*/ 154321 h 903534"/>
              <a:gd name="T6" fmla="*/ 233539 w 969654"/>
              <a:gd name="T7" fmla="*/ 144391 h 903534"/>
              <a:gd name="T8" fmla="*/ 223637 w 969654"/>
              <a:gd name="T9" fmla="*/ 134460 h 903534"/>
              <a:gd name="T10" fmla="*/ 166943 w 969654"/>
              <a:gd name="T11" fmla="*/ 134460 h 903534"/>
              <a:gd name="T12" fmla="*/ 157041 w 969654"/>
              <a:gd name="T13" fmla="*/ 144391 h 903534"/>
              <a:gd name="T14" fmla="*/ 166943 w 969654"/>
              <a:gd name="T15" fmla="*/ 154321 h 903534"/>
              <a:gd name="T16" fmla="*/ 176844 w 969654"/>
              <a:gd name="T17" fmla="*/ 144391 h 903534"/>
              <a:gd name="T18" fmla="*/ 166943 w 969654"/>
              <a:gd name="T19" fmla="*/ 134460 h 903534"/>
              <a:gd name="T20" fmla="*/ 190152 w 969654"/>
              <a:gd name="T21" fmla="*/ 92826 h 903534"/>
              <a:gd name="T22" fmla="*/ 248025 w 969654"/>
              <a:gd name="T23" fmla="*/ 116438 h 903534"/>
              <a:gd name="T24" fmla="*/ 242364 w 969654"/>
              <a:gd name="T25" fmla="*/ 213591 h 903534"/>
              <a:gd name="T26" fmla="*/ 249150 w 969654"/>
              <a:gd name="T27" fmla="*/ 249238 h 903534"/>
              <a:gd name="T28" fmla="*/ 217953 w 969654"/>
              <a:gd name="T29" fmla="*/ 227454 h 903534"/>
              <a:gd name="T30" fmla="*/ 126458 w 969654"/>
              <a:gd name="T31" fmla="*/ 196700 h 903534"/>
              <a:gd name="T32" fmla="*/ 152643 w 969654"/>
              <a:gd name="T33" fmla="*/ 102965 h 903534"/>
              <a:gd name="T34" fmla="*/ 190152 w 969654"/>
              <a:gd name="T35" fmla="*/ 92826 h 903534"/>
              <a:gd name="T36" fmla="*/ 150691 w 969654"/>
              <a:gd name="T37" fmla="*/ 51657 h 903534"/>
              <a:gd name="T38" fmla="*/ 135838 w 969654"/>
              <a:gd name="T39" fmla="*/ 66553 h 903534"/>
              <a:gd name="T40" fmla="*/ 150691 w 969654"/>
              <a:gd name="T41" fmla="*/ 81449 h 903534"/>
              <a:gd name="T42" fmla="*/ 165543 w 969654"/>
              <a:gd name="T43" fmla="*/ 66553 h 903534"/>
              <a:gd name="T44" fmla="*/ 150691 w 969654"/>
              <a:gd name="T45" fmla="*/ 51657 h 903534"/>
              <a:gd name="T46" fmla="*/ 80987 w 969654"/>
              <a:gd name="T47" fmla="*/ 51657 h 903534"/>
              <a:gd name="T48" fmla="*/ 66135 w 969654"/>
              <a:gd name="T49" fmla="*/ 66553 h 903534"/>
              <a:gd name="T50" fmla="*/ 80987 w 969654"/>
              <a:gd name="T51" fmla="*/ 81449 h 903534"/>
              <a:gd name="T52" fmla="*/ 95840 w 969654"/>
              <a:gd name="T53" fmla="*/ 66553 h 903534"/>
              <a:gd name="T54" fmla="*/ 80987 w 969654"/>
              <a:gd name="T55" fmla="*/ 51657 h 903534"/>
              <a:gd name="T56" fmla="*/ 112370 w 969654"/>
              <a:gd name="T57" fmla="*/ 46 h 903534"/>
              <a:gd name="T58" fmla="*/ 152140 w 969654"/>
              <a:gd name="T59" fmla="*/ 5186 h 903534"/>
              <a:gd name="T60" fmla="*/ 231114 w 969654"/>
              <a:gd name="T61" fmla="*/ 103570 h 903534"/>
              <a:gd name="T62" fmla="*/ 147265 w 969654"/>
              <a:gd name="T63" fmla="*/ 98616 h 903534"/>
              <a:gd name="T64" fmla="*/ 121080 w 969654"/>
              <a:gd name="T65" fmla="*/ 192351 h 903534"/>
              <a:gd name="T66" fmla="*/ 131581 w 969654"/>
              <a:gd name="T67" fmla="*/ 204006 h 903534"/>
              <a:gd name="T68" fmla="*/ 100853 w 969654"/>
              <a:gd name="T69" fmla="*/ 204512 h 903534"/>
              <a:gd name="T70" fmla="*/ 67582 w 969654"/>
              <a:gd name="T71" fmla="*/ 231046 h 903534"/>
              <a:gd name="T72" fmla="*/ 58922 w 969654"/>
              <a:gd name="T73" fmla="*/ 192121 h 903534"/>
              <a:gd name="T74" fmla="*/ 14972 w 969654"/>
              <a:gd name="T75" fmla="*/ 52230 h 903534"/>
              <a:gd name="T76" fmla="*/ 112370 w 969654"/>
              <a:gd name="T77" fmla="*/ 46 h 9035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accent1">
              <a:lumMod val="40000"/>
              <a:lumOff val="60000"/>
            </a:schemeClr>
          </a:solidFill>
          <a:ln>
            <a:noFill/>
          </a:ln>
        </p:spPr>
        <p:txBody>
          <a:bodyPr anchor="ctr"/>
          <a:lstStyle/>
          <a:p>
            <a:pPr>
              <a:defRPr/>
            </a:pPr>
            <a:endParaRPr lang="zh-CN" altLang="en-US"/>
          </a:p>
        </p:txBody>
      </p:sp>
      <p:sp>
        <p:nvSpPr>
          <p:cNvPr id="9" name="KSO_Shape"/>
          <p:cNvSpPr/>
          <p:nvPr>
            <p:custDataLst>
              <p:tags r:id="rId8"/>
            </p:custDataLst>
          </p:nvPr>
        </p:nvSpPr>
        <p:spPr bwMode="auto">
          <a:xfrm>
            <a:off x="7848600" y="5062539"/>
            <a:ext cx="261938" cy="198437"/>
          </a:xfrm>
          <a:custGeom>
            <a:avLst/>
            <a:gdLst>
              <a:gd name="T0" fmla="*/ 181753 w 529316"/>
              <a:gd name="T1" fmla="*/ 97121 h 401026"/>
              <a:gd name="T2" fmla="*/ 175821 w 529316"/>
              <a:gd name="T3" fmla="*/ 103053 h 401026"/>
              <a:gd name="T4" fmla="*/ 230155 w 529316"/>
              <a:gd name="T5" fmla="*/ 157383 h 401026"/>
              <a:gd name="T6" fmla="*/ 230971 w 529316"/>
              <a:gd name="T7" fmla="*/ 158698 h 401026"/>
              <a:gd name="T8" fmla="*/ 243335 w 529316"/>
              <a:gd name="T9" fmla="*/ 158698 h 401026"/>
              <a:gd name="T10" fmla="*/ 181753 w 529316"/>
              <a:gd name="T11" fmla="*/ 97121 h 401026"/>
              <a:gd name="T12" fmla="*/ 80185 w 529316"/>
              <a:gd name="T13" fmla="*/ 97121 h 401026"/>
              <a:gd name="T14" fmla="*/ 18603 w 529316"/>
              <a:gd name="T15" fmla="*/ 158698 h 401026"/>
              <a:gd name="T16" fmla="*/ 30967 w 529316"/>
              <a:gd name="T17" fmla="*/ 158698 h 401026"/>
              <a:gd name="T18" fmla="*/ 31782 w 529316"/>
              <a:gd name="T19" fmla="*/ 157384 h 401026"/>
              <a:gd name="T20" fmla="*/ 86117 w 529316"/>
              <a:gd name="T21" fmla="*/ 103053 h 401026"/>
              <a:gd name="T22" fmla="*/ 80185 w 529316"/>
              <a:gd name="T23" fmla="*/ 97121 h 401026"/>
              <a:gd name="T24" fmla="*/ 22936 w 529316"/>
              <a:gd name="T25" fmla="*/ 39740 h 401026"/>
              <a:gd name="T26" fmla="*/ 110251 w 529316"/>
              <a:gd name="T27" fmla="*/ 127047 h 401026"/>
              <a:gd name="T28" fmla="*/ 130396 w 529316"/>
              <a:gd name="T29" fmla="*/ 135392 h 401026"/>
              <a:gd name="T30" fmla="*/ 130969 w 529316"/>
              <a:gd name="T31" fmla="*/ 135336 h 401026"/>
              <a:gd name="T32" fmla="*/ 151687 w 529316"/>
              <a:gd name="T33" fmla="*/ 127047 h 401026"/>
              <a:gd name="T34" fmla="*/ 239002 w 529316"/>
              <a:gd name="T35" fmla="*/ 39740 h 401026"/>
              <a:gd name="T36" fmla="*/ 227136 w 529316"/>
              <a:gd name="T37" fmla="*/ 39740 h 401026"/>
              <a:gd name="T38" fmla="*/ 148906 w 529316"/>
              <a:gd name="T39" fmla="*/ 117964 h 401026"/>
              <a:gd name="T40" fmla="*/ 130969 w 529316"/>
              <a:gd name="T41" fmla="*/ 125140 h 401026"/>
              <a:gd name="T42" fmla="*/ 130473 w 529316"/>
              <a:gd name="T43" fmla="*/ 125188 h 401026"/>
              <a:gd name="T44" fmla="*/ 113032 w 529316"/>
              <a:gd name="T45" fmla="*/ 117964 h 401026"/>
              <a:gd name="T46" fmla="*/ 34802 w 529316"/>
              <a:gd name="T47" fmla="*/ 39740 h 401026"/>
              <a:gd name="T48" fmla="*/ 22936 w 529316"/>
              <a:gd name="T49" fmla="*/ 39740 h 401026"/>
              <a:gd name="T50" fmla="*/ 45535 w 529316"/>
              <a:gd name="T51" fmla="*/ 0 h 401026"/>
              <a:gd name="T52" fmla="*/ 216403 w 529316"/>
              <a:gd name="T53" fmla="*/ 0 h 401026"/>
              <a:gd name="T54" fmla="*/ 261938 w 529316"/>
              <a:gd name="T55" fmla="*/ 45531 h 401026"/>
              <a:gd name="T56" fmla="*/ 261938 w 529316"/>
              <a:gd name="T57" fmla="*/ 152906 h 401026"/>
              <a:gd name="T58" fmla="*/ 216403 w 529316"/>
              <a:gd name="T59" fmla="*/ 198437 h 401026"/>
              <a:gd name="T60" fmla="*/ 45535 w 529316"/>
              <a:gd name="T61" fmla="*/ 198437 h 401026"/>
              <a:gd name="T62" fmla="*/ 0 w 529316"/>
              <a:gd name="T63" fmla="*/ 152906 h 401026"/>
              <a:gd name="T64" fmla="*/ 0 w 529316"/>
              <a:gd name="T65" fmla="*/ 45531 h 401026"/>
              <a:gd name="T66" fmla="*/ 45535 w 529316"/>
              <a:gd name="T67" fmla="*/ 0 h 4010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9316" h="401026">
                <a:moveTo>
                  <a:pt x="367281" y="196274"/>
                </a:moveTo>
                <a:lnTo>
                  <a:pt x="355293" y="208263"/>
                </a:lnTo>
                <a:lnTo>
                  <a:pt x="465090" y="318060"/>
                </a:lnTo>
                <a:cubicBezTo>
                  <a:pt x="465822" y="318792"/>
                  <a:pt x="466527" y="319541"/>
                  <a:pt x="466739" y="320716"/>
                </a:cubicBezTo>
                <a:lnTo>
                  <a:pt x="491723" y="320716"/>
                </a:lnTo>
                <a:lnTo>
                  <a:pt x="367281" y="196274"/>
                </a:lnTo>
                <a:close/>
                <a:moveTo>
                  <a:pt x="162035" y="196274"/>
                </a:moveTo>
                <a:lnTo>
                  <a:pt x="37593" y="320716"/>
                </a:lnTo>
                <a:lnTo>
                  <a:pt x="62577" y="320716"/>
                </a:lnTo>
                <a:lnTo>
                  <a:pt x="64225" y="318061"/>
                </a:lnTo>
                <a:lnTo>
                  <a:pt x="174023" y="208263"/>
                </a:lnTo>
                <a:lnTo>
                  <a:pt x="162035" y="196274"/>
                </a:lnTo>
                <a:close/>
                <a:moveTo>
                  <a:pt x="46349" y="80311"/>
                </a:moveTo>
                <a:lnTo>
                  <a:pt x="222791" y="256753"/>
                </a:lnTo>
                <a:cubicBezTo>
                  <a:pt x="234032" y="267995"/>
                  <a:pt x="248767" y="273616"/>
                  <a:pt x="263500" y="273616"/>
                </a:cubicBezTo>
                <a:cubicBezTo>
                  <a:pt x="263887" y="273616"/>
                  <a:pt x="264274" y="273611"/>
                  <a:pt x="264659" y="273504"/>
                </a:cubicBezTo>
                <a:cubicBezTo>
                  <a:pt x="279774" y="273906"/>
                  <a:pt x="294989" y="268289"/>
                  <a:pt x="306525" y="256753"/>
                </a:cubicBezTo>
                <a:lnTo>
                  <a:pt x="482968" y="80311"/>
                </a:lnTo>
                <a:lnTo>
                  <a:pt x="458990" y="80311"/>
                </a:lnTo>
                <a:lnTo>
                  <a:pt x="300904" y="238397"/>
                </a:lnTo>
                <a:cubicBezTo>
                  <a:pt x="290917" y="248385"/>
                  <a:pt x="277745" y="253247"/>
                  <a:pt x="264659" y="252899"/>
                </a:cubicBezTo>
                <a:cubicBezTo>
                  <a:pt x="264325" y="252991"/>
                  <a:pt x="263990" y="252995"/>
                  <a:pt x="263656" y="252995"/>
                </a:cubicBezTo>
                <a:cubicBezTo>
                  <a:pt x="250900" y="252995"/>
                  <a:pt x="238144" y="248128"/>
                  <a:pt x="228412" y="238397"/>
                </a:cubicBezTo>
                <a:lnTo>
                  <a:pt x="70326" y="80311"/>
                </a:lnTo>
                <a:lnTo>
                  <a:pt x="46349" y="80311"/>
                </a:lnTo>
                <a:close/>
                <a:moveTo>
                  <a:pt x="92015" y="0"/>
                </a:moveTo>
                <a:lnTo>
                  <a:pt x="437301" y="0"/>
                </a:lnTo>
                <a:cubicBezTo>
                  <a:pt x="488119" y="0"/>
                  <a:pt x="529316" y="41197"/>
                  <a:pt x="529316" y="92015"/>
                </a:cubicBezTo>
                <a:lnTo>
                  <a:pt x="529316" y="309011"/>
                </a:lnTo>
                <a:cubicBezTo>
                  <a:pt x="529316" y="359829"/>
                  <a:pt x="488119" y="401026"/>
                  <a:pt x="437301" y="401026"/>
                </a:cubicBezTo>
                <a:lnTo>
                  <a:pt x="92015" y="401026"/>
                </a:lnTo>
                <a:cubicBezTo>
                  <a:pt x="41197" y="401026"/>
                  <a:pt x="0" y="359829"/>
                  <a:pt x="0" y="309011"/>
                </a:cubicBezTo>
                <a:lnTo>
                  <a:pt x="0" y="92015"/>
                </a:lnTo>
                <a:cubicBezTo>
                  <a:pt x="0" y="41197"/>
                  <a:pt x="41197" y="0"/>
                  <a:pt x="92015" y="0"/>
                </a:cubicBezTo>
                <a:close/>
              </a:path>
            </a:pathLst>
          </a:custGeom>
          <a:solidFill>
            <a:schemeClr val="accent1">
              <a:lumMod val="40000"/>
              <a:lumOff val="60000"/>
            </a:schemeClr>
          </a:solidFill>
          <a:ln>
            <a:noFill/>
          </a:ln>
        </p:spPr>
        <p:txBody>
          <a:bodyPr anchor="ctr"/>
          <a:lstStyle/>
          <a:p>
            <a:pPr>
              <a:defRPr/>
            </a:pPr>
            <a:endParaRPr lang="zh-CN" altLang="en-US"/>
          </a:p>
        </p:txBody>
      </p:sp>
      <p:sp>
        <p:nvSpPr>
          <p:cNvPr id="10" name="文本框 17"/>
          <p:cNvSpPr txBox="1">
            <a:spLocks noChangeArrowheads="1"/>
          </p:cNvSpPr>
          <p:nvPr>
            <p:custDataLst>
              <p:tags r:id="rId9"/>
            </p:custDataLst>
          </p:nvPr>
        </p:nvSpPr>
        <p:spPr bwMode="auto">
          <a:xfrm>
            <a:off x="8113714" y="4989514"/>
            <a:ext cx="147478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spcBef>
                <a:spcPct val="0"/>
              </a:spcBef>
              <a:buFont typeface="Arial" panose="020B0604020202020204" pitchFamily="34" charset="0"/>
              <a:buNone/>
              <a:defRPr/>
            </a:pPr>
            <a:r>
              <a:rPr lang="en-US" altLang="zh-CN" sz="1400" b="1">
                <a:solidFill>
                  <a:schemeClr val="tx1">
                    <a:lumMod val="50000"/>
                    <a:lumOff val="50000"/>
                  </a:schemeClr>
                </a:solidFill>
                <a:latin typeface="Bell MT" panose="02020503060305020303" pitchFamily="18" charset="0"/>
                <a:ea typeface="GungsuhChe" panose="02030609000101010101" pitchFamily="49" charset="-127"/>
              </a:rPr>
              <a:t>2448404220</a:t>
            </a:r>
            <a:endParaRPr lang="zh-CN" altLang="en-US" sz="1400" b="1">
              <a:solidFill>
                <a:schemeClr val="tx1">
                  <a:lumMod val="50000"/>
                  <a:lumOff val="50000"/>
                </a:schemeClr>
              </a:solidFill>
              <a:latin typeface="Bell MT" panose="02020503060305020303" pitchFamily="18" charset="0"/>
              <a:ea typeface="GungsuhChe" panose="02030609000101010101" pitchFamily="49"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1"/>
          </p:nvPr>
        </p:nvSpPr>
        <p:spPr/>
        <p:txBody>
          <a:bodyPr/>
          <a:lstStyle/>
          <a:p>
            <a:r>
              <a:rPr lang="en-US" altLang="zh-CN" dirty="0"/>
              <a:t>PART  ONE</a:t>
            </a:r>
            <a:endParaRPr lang="zh-CN" altLang="en-US" dirty="0"/>
          </a:p>
        </p:txBody>
      </p:sp>
      <p:sp>
        <p:nvSpPr>
          <p:cNvPr id="4" name="文本占位符 3"/>
          <p:cNvSpPr>
            <a:spLocks noGrp="1"/>
          </p:cNvSpPr>
          <p:nvPr>
            <p:ph type="body" sz="quarter" idx="12"/>
          </p:nvPr>
        </p:nvSpPr>
        <p:spPr/>
        <p:txBody>
          <a:bodyPr/>
          <a:lstStyle/>
          <a:p>
            <a:r>
              <a:rPr lang="zh-CN" altLang="en-US" dirty="0"/>
              <a:t>英语</a:t>
            </a:r>
            <a:r>
              <a:rPr lang="zh-CN" altLang="en-US" dirty="0"/>
              <a:t>阅读</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zh-CN" altLang="en-US" dirty="0"/>
              <a:t>英语</a:t>
            </a:r>
            <a:r>
              <a:rPr lang="zh-CN" altLang="en-US" dirty="0"/>
              <a:t>阅读总结</a:t>
            </a:r>
            <a:endParaRPr lang="zh-CN" altLang="en-US" dirty="0"/>
          </a:p>
        </p:txBody>
      </p:sp>
      <p:pic>
        <p:nvPicPr>
          <p:cNvPr id="6" name="图片 5"/>
          <p:cNvPicPr>
            <a:picLocks noChangeAspect="1"/>
          </p:cNvPicPr>
          <p:nvPr/>
        </p:nvPicPr>
        <p:blipFill>
          <a:blip r:embed="rId1"/>
          <a:stretch>
            <a:fillRect/>
          </a:stretch>
        </p:blipFill>
        <p:spPr>
          <a:xfrm>
            <a:off x="10874667" y="101661"/>
            <a:ext cx="913811" cy="908499"/>
          </a:xfrm>
          <a:prstGeom prst="rect">
            <a:avLst/>
          </a:prstGeom>
        </p:spPr>
      </p:pic>
      <p:sp>
        <p:nvSpPr>
          <p:cNvPr id="7" name="文本框 6"/>
          <p:cNvSpPr txBox="1"/>
          <p:nvPr/>
        </p:nvSpPr>
        <p:spPr>
          <a:xfrm>
            <a:off x="517525" y="1185545"/>
            <a:ext cx="10728325" cy="5631180"/>
          </a:xfrm>
          <a:prstGeom prst="rect">
            <a:avLst/>
          </a:prstGeom>
          <a:no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95325" y="3716655"/>
            <a:ext cx="4314825" cy="1443990"/>
          </a:xfrm>
          <a:prstGeom prst="rect">
            <a:avLst/>
          </a:prstGeom>
        </p:spPr>
      </p:pic>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456045" y="3789045"/>
            <a:ext cx="4248785" cy="1353820"/>
          </a:xfrm>
          <a:prstGeom prst="rect">
            <a:avLst/>
          </a:prstGeom>
        </p:spPr>
      </p:pic>
      <p:pic>
        <p:nvPicPr>
          <p:cNvPr id="11" name="图片 10"/>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456045" y="5174615"/>
            <a:ext cx="4248150" cy="1661795"/>
          </a:xfrm>
          <a:prstGeom prst="rect">
            <a:avLst/>
          </a:prstGeom>
        </p:spPr>
      </p:pic>
      <p:pic>
        <p:nvPicPr>
          <p:cNvPr id="12" name="图片 11"/>
          <p:cNvPicPr>
            <a:picLocks noChangeAspect="1"/>
          </p:cNvPicPr>
          <p:nvPr/>
        </p:nvPicPr>
        <p:blipFill>
          <a:blip r:embed="rId5">
            <a:clrChange>
              <a:clrFrom>
                <a:srgbClr val="E4DAEE">
                  <a:alpha val="100000"/>
                </a:srgbClr>
              </a:clrFrom>
              <a:clrTo>
                <a:srgbClr val="E4DAEE">
                  <a:alpha val="100000"/>
                  <a:alpha val="0"/>
                </a:srgbClr>
              </a:clrTo>
            </a:clrChange>
          </a:blip>
          <a:stretch>
            <a:fillRect/>
          </a:stretch>
        </p:blipFill>
        <p:spPr>
          <a:xfrm>
            <a:off x="695325" y="1429385"/>
            <a:ext cx="10756265" cy="2327910"/>
          </a:xfrm>
          <a:prstGeom prst="rect">
            <a:avLst/>
          </a:prstGeom>
        </p:spPr>
      </p:pic>
      <p:pic>
        <p:nvPicPr>
          <p:cNvPr id="13" name="图片 12"/>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695325" y="5174615"/>
            <a:ext cx="4314825" cy="1682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en-US" altLang="zh-CN" dirty="0"/>
              <a:t>PART  TWO</a:t>
            </a:r>
            <a:endParaRPr lang="zh-CN" altLang="en-US" dirty="0"/>
          </a:p>
        </p:txBody>
      </p:sp>
      <p:sp>
        <p:nvSpPr>
          <p:cNvPr id="4" name="文本占位符 3"/>
          <p:cNvSpPr>
            <a:spLocks noGrp="1"/>
          </p:cNvSpPr>
          <p:nvPr>
            <p:ph type="body" sz="quarter" idx="12"/>
          </p:nvPr>
        </p:nvSpPr>
        <p:spPr/>
        <p:txBody>
          <a:bodyPr/>
          <a:lstStyle/>
          <a:p>
            <a:r>
              <a:rPr lang="zh-CN" altLang="en-US" dirty="0"/>
              <a:t>Cifar-10图像分类</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en-US" altLang="zh-CN" dirty="0"/>
              <a:t>Dropout</a:t>
            </a:r>
            <a:endParaRPr lang="en-US" altLang="zh-CN"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839470" y="1556385"/>
            <a:ext cx="10631170" cy="5169535"/>
          </a:xfrm>
          <a:prstGeom prst="rect">
            <a:avLst/>
          </a:prstGeom>
          <a:noFill/>
        </p:spPr>
        <p:txBody>
          <a:bodyPr wrap="square" rtlCol="0">
            <a:spAutoFit/>
          </a:bodyPr>
          <a:p>
            <a:r>
              <a:rPr lang="zh-CN" altLang="en-US" sz="2400"/>
              <a:t>一个好的模型需要对输入的数据进行扰动鲁棒</a:t>
            </a:r>
            <a:endParaRPr lang="zh-CN" altLang="en-US" sz="2400"/>
          </a:p>
          <a:p>
            <a:r>
              <a:rPr lang="zh-CN" altLang="en-US" sz="2400"/>
              <a:t> </a:t>
            </a:r>
            <a:r>
              <a:rPr lang="en-US" altLang="zh-CN" sz="2400"/>
              <a:t>      </a:t>
            </a:r>
            <a:r>
              <a:rPr lang="zh-CN" altLang="en-US" sz="2400"/>
              <a:t>丢弃法</a:t>
            </a:r>
            <a:r>
              <a:rPr lang="en-US" altLang="zh-CN" sz="2400"/>
              <a:t>:</a:t>
            </a:r>
            <a:r>
              <a:rPr lang="zh-CN" altLang="en-US" sz="2400"/>
              <a:t>在层之间加入噪音</a:t>
            </a:r>
            <a:r>
              <a:rPr lang="en-US" altLang="zh-CN" sz="2400"/>
              <a:t>(</a:t>
            </a:r>
            <a:r>
              <a:rPr lang="zh-CN" altLang="en-US" sz="2400"/>
              <a:t>随机噪音</a:t>
            </a:r>
            <a:r>
              <a:rPr lang="en-US" altLang="zh-CN" sz="2400"/>
              <a:t>,</a:t>
            </a:r>
            <a:r>
              <a:rPr lang="zh-CN" altLang="en-US" sz="2400"/>
              <a:t>相当于正则化</a:t>
            </a:r>
            <a:r>
              <a:rPr lang="en-US" altLang="zh-CN" sz="2400"/>
              <a:t>)                                                     </a:t>
            </a:r>
            <a:endParaRPr lang="zh-CN" altLang="en-US" sz="2400"/>
          </a:p>
          <a:p>
            <a:r>
              <a:rPr lang="en-US" altLang="zh-CN"/>
              <a:t>         </a:t>
            </a:r>
            <a:r>
              <a:rPr lang="zh-CN" altLang="en-US" sz="2400"/>
              <a:t>正则化只使用在训练过程中</a:t>
            </a:r>
            <a:r>
              <a:rPr lang="en-US" altLang="zh-CN" sz="2400"/>
              <a:t>:</a:t>
            </a:r>
            <a:r>
              <a:rPr lang="zh-CN" altLang="en-US" sz="2400"/>
              <a:t>影响模型参数的更新</a:t>
            </a:r>
            <a:endParaRPr lang="zh-CN" altLang="en-US"/>
          </a:p>
          <a:p>
            <a:r>
              <a:rPr lang="en-US" altLang="zh-CN"/>
              <a:t>         </a:t>
            </a:r>
            <a:r>
              <a:rPr lang="zh-CN" altLang="en-US" sz="2400"/>
              <a:t>在预测过程中</a:t>
            </a:r>
            <a:r>
              <a:rPr lang="en-US" altLang="zh-CN" sz="2400"/>
              <a:t>:</a:t>
            </a:r>
            <a:r>
              <a:rPr lang="zh-CN" altLang="en-US" sz="2400"/>
              <a:t>丢弃法直接返回输出</a:t>
            </a:r>
            <a:r>
              <a:rPr lang="en-US" altLang="zh-CN" sz="2400"/>
              <a:t> </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21" name="矩形 20"/>
          <p:cNvSpPr/>
          <p:nvPr/>
        </p:nvSpPr>
        <p:spPr>
          <a:xfrm>
            <a:off x="1343595" y="5229014"/>
            <a:ext cx="5028455" cy="810260"/>
          </a:xfrm>
          <a:prstGeom prst="rect">
            <a:avLst/>
          </a:prstGeom>
        </p:spPr>
        <p:txBody>
          <a:bodyPr wrap="square">
            <a:spAutoFit/>
          </a:bodyPr>
          <a:lstStyle/>
          <a:p>
            <a:pPr algn="just">
              <a:lnSpc>
                <a:spcPct val="130000"/>
              </a:lnSpc>
            </a:pPr>
            <a:endParaRPr lang="zh-CN" altLang="en-US" dirty="0">
              <a:solidFill>
                <a:schemeClr val="bg1"/>
              </a:solidFill>
            </a:endParaRPr>
          </a:p>
          <a:p>
            <a:pPr algn="just">
              <a:lnSpc>
                <a:spcPct val="130000"/>
              </a:lnSpc>
            </a:pPr>
            <a:r>
              <a:rPr lang="en-US" altLang="zh-CN" dirty="0">
                <a:solidFill>
                  <a:schemeClr val="bg1"/>
                </a:solidFill>
              </a:rPr>
              <a:t> </a:t>
            </a:r>
            <a:endParaRPr lang="zh-CN" altLang="en-US" dirty="0">
              <a:solidFill>
                <a:schemeClr val="bg1"/>
              </a:solidFill>
            </a:endParaRPr>
          </a:p>
        </p:txBody>
      </p:sp>
      <p:sp>
        <p:nvSpPr>
          <p:cNvPr id="24" name="矩形 23"/>
          <p:cNvSpPr/>
          <p:nvPr/>
        </p:nvSpPr>
        <p:spPr>
          <a:xfrm>
            <a:off x="1703640" y="2564901"/>
            <a:ext cx="5028455" cy="450850"/>
          </a:xfrm>
          <a:prstGeom prst="rect">
            <a:avLst/>
          </a:prstGeom>
        </p:spPr>
        <p:txBody>
          <a:bodyPr wrap="square">
            <a:spAutoFit/>
          </a:bodyPr>
          <a:lstStyle/>
          <a:p>
            <a:pPr algn="just">
              <a:lnSpc>
                <a:spcPct val="130000"/>
              </a:lnSpc>
            </a:pPr>
            <a:r>
              <a:rPr lang="en-US" altLang="zh-CN" dirty="0">
                <a:solidFill>
                  <a:schemeClr val="bg1"/>
                </a:solidFill>
              </a:rPr>
              <a:t> </a:t>
            </a:r>
            <a:endParaRPr lang="zh-CN" altLang="en-US" dirty="0">
              <a:solidFill>
                <a:schemeClr val="bg1"/>
              </a:solidFill>
            </a:endParaRP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11860" y="3212465"/>
            <a:ext cx="4770120" cy="3230880"/>
          </a:xfrm>
          <a:prstGeom prst="rect">
            <a:avLst/>
          </a:prstGeom>
        </p:spPr>
      </p:pic>
      <p:pic>
        <p:nvPicPr>
          <p:cNvPr id="6" name="图片 5"/>
          <p:cNvPicPr>
            <a:picLocks noChangeAspect="1"/>
          </p:cNvPicPr>
          <p:nvPr/>
        </p:nvPicPr>
        <p:blipFill>
          <a:blip r:embed="rId3">
            <a:clrChange>
              <a:clrFrom>
                <a:srgbClr val="FAFAFA">
                  <a:alpha val="100000"/>
                </a:srgbClr>
              </a:clrFrom>
              <a:clrTo>
                <a:srgbClr val="FAFAFA">
                  <a:alpha val="100000"/>
                  <a:alpha val="0"/>
                </a:srgbClr>
              </a:clrTo>
            </a:clrChange>
          </a:blip>
          <a:stretch>
            <a:fillRect/>
          </a:stretch>
        </p:blipFill>
        <p:spPr>
          <a:xfrm>
            <a:off x="6096000" y="3212465"/>
            <a:ext cx="5297170" cy="2933700"/>
          </a:xfrm>
          <a:prstGeom prst="rect">
            <a:avLst/>
          </a:prstGeom>
        </p:spPr>
      </p:pic>
      <p:pic>
        <p:nvPicPr>
          <p:cNvPr id="9" name="图片 8"/>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456045" y="2708910"/>
            <a:ext cx="1920240" cy="342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2"/>
          </p:nvPr>
        </p:nvSpPr>
        <p:spPr>
          <a:xfrm>
            <a:off x="1437640" y="347980"/>
            <a:ext cx="7303770" cy="496570"/>
          </a:xfrm>
        </p:spPr>
        <p:txBody>
          <a:bodyPr/>
          <a:lstStyle/>
          <a:p>
            <a:r>
              <a:rPr lang="zh-CN" altLang="en-US" dirty="0"/>
              <a:t>批量</a:t>
            </a:r>
            <a:r>
              <a:rPr lang="zh-CN" altLang="en-US" dirty="0"/>
              <a:t>归一化</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839470" y="1556385"/>
            <a:ext cx="10435590" cy="5077460"/>
          </a:xfrm>
          <a:prstGeom prst="rect">
            <a:avLst/>
          </a:prstGeom>
          <a:noFill/>
        </p:spPr>
        <p:txBody>
          <a:bodyPr wrap="square" rtlCol="0">
            <a:spAutoFit/>
          </a:bodyPr>
          <a:p>
            <a:r>
              <a:rPr lang="zh-CN" altLang="en-US" sz="2400"/>
              <a:t>损失出现在最后</a:t>
            </a:r>
            <a:r>
              <a:rPr lang="en-US" altLang="zh-CN" sz="2400"/>
              <a:t>,</a:t>
            </a:r>
            <a:r>
              <a:rPr lang="zh-CN" altLang="en-US" sz="2400"/>
              <a:t>后面的层训练比较快</a:t>
            </a:r>
            <a:endParaRPr lang="en-US" altLang="zh-CN" sz="2400"/>
          </a:p>
          <a:p>
            <a:r>
              <a:rPr lang="zh-CN" altLang="en-US" sz="2400"/>
              <a:t>数据在底部出现的问题</a:t>
            </a:r>
            <a:r>
              <a:rPr lang="en-US" altLang="zh-CN" sz="2400"/>
              <a:t>:</a:t>
            </a:r>
            <a:br>
              <a:rPr lang="en-US" altLang="zh-CN" sz="2400"/>
            </a:br>
            <a:r>
              <a:rPr lang="en-US" altLang="zh-CN" sz="2400"/>
              <a:t>        </a:t>
            </a:r>
            <a:r>
              <a:rPr lang="zh-CN" altLang="en-US" sz="2400"/>
              <a:t>底部的层训练的</a:t>
            </a:r>
            <a:r>
              <a:rPr lang="zh-CN" altLang="en-US" sz="2400"/>
              <a:t>较慢</a:t>
            </a:r>
            <a:endParaRPr lang="zh-CN" altLang="en-US" sz="2400"/>
          </a:p>
          <a:p>
            <a:r>
              <a:rPr lang="zh-CN" altLang="en-US" sz="2400"/>
              <a:t> </a:t>
            </a:r>
            <a:r>
              <a:rPr lang="en-US" altLang="zh-CN" sz="2400"/>
              <a:t>       </a:t>
            </a:r>
            <a:r>
              <a:rPr lang="zh-CN" altLang="en-US" sz="2400"/>
              <a:t>底部层变化其他都得跟着</a:t>
            </a:r>
            <a:r>
              <a:rPr lang="zh-CN" altLang="en-US" sz="2400"/>
              <a:t>变</a:t>
            </a:r>
            <a:endParaRPr lang="zh-CN" altLang="en-US" sz="2400"/>
          </a:p>
          <a:p>
            <a:r>
              <a:rPr lang="zh-CN" altLang="en-US" sz="2400"/>
              <a:t> </a:t>
            </a:r>
            <a:r>
              <a:rPr lang="en-US" altLang="zh-CN" sz="2400"/>
              <a:t>       </a:t>
            </a:r>
            <a:r>
              <a:rPr lang="zh-CN" altLang="en-US" sz="2400"/>
              <a:t>最后的那些层需要训练好多</a:t>
            </a:r>
            <a:r>
              <a:rPr lang="zh-CN" altLang="en-US" sz="2400"/>
              <a:t>次</a:t>
            </a:r>
            <a:endParaRPr lang="zh-CN" altLang="en-US" sz="2400"/>
          </a:p>
          <a:p>
            <a:r>
              <a:rPr lang="zh-CN" altLang="en-US" sz="2400"/>
              <a:t> </a:t>
            </a:r>
            <a:r>
              <a:rPr lang="en-US" altLang="zh-CN" sz="2400"/>
              <a:t>       </a:t>
            </a:r>
            <a:r>
              <a:rPr lang="zh-CN" altLang="en-US" sz="2400"/>
              <a:t>导致收敛变慢</a:t>
            </a:r>
            <a:r>
              <a:rPr lang="en-US" altLang="zh-CN" sz="2400"/>
              <a:t>              </a:t>
            </a:r>
            <a:endParaRPr lang="zh-CN" altLang="en-US" sz="2400"/>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11860" y="4220845"/>
            <a:ext cx="5600700" cy="1760220"/>
          </a:xfrm>
          <a:prstGeom prst="rect">
            <a:avLst/>
          </a:prstGeom>
        </p:spPr>
      </p:pic>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744970" y="1772285"/>
            <a:ext cx="4450080" cy="1592580"/>
          </a:xfrm>
          <a:prstGeom prst="rect">
            <a:avLst/>
          </a:prstGeom>
        </p:spPr>
      </p:pic>
      <p:pic>
        <p:nvPicPr>
          <p:cNvPr id="12" name="图片 1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744335" y="3500755"/>
            <a:ext cx="4450715" cy="2781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640" y="347980"/>
            <a:ext cx="6239510" cy="496570"/>
          </a:xfrm>
        </p:spPr>
        <p:txBody>
          <a:bodyPr/>
          <a:lstStyle/>
          <a:p>
            <a:r>
              <a:rPr lang="en-US" altLang="zh-CN" dirty="0"/>
              <a:t>ResNet(</a:t>
            </a:r>
            <a:r>
              <a:rPr lang="zh-CN" altLang="en-US" dirty="0"/>
              <a:t>残差网络</a:t>
            </a:r>
            <a:r>
              <a:rPr lang="en-US" altLang="zh-CN" dirty="0"/>
              <a:t>)</a:t>
            </a:r>
            <a:r>
              <a:rPr lang="zh-CN" altLang="en-US" dirty="0"/>
              <a:t>出现</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839470" y="1556385"/>
            <a:ext cx="10538460" cy="5262245"/>
          </a:xfrm>
          <a:prstGeom prst="rect">
            <a:avLst/>
          </a:prstGeom>
          <a:noFill/>
        </p:spPr>
        <p:txBody>
          <a:bodyPr wrap="square" rtlCol="0">
            <a:spAutoFit/>
          </a:bodyPr>
          <a:p>
            <a:r>
              <a:rPr lang="zh-CN" altLang="en-US" sz="2400"/>
              <a:t>在很多情况较复杂的函数并不是能够很好的拟合真函数</a:t>
            </a:r>
            <a:r>
              <a:rPr lang="en-US" altLang="zh-CN" sz="2400"/>
              <a:t>,似乎更容易降低训练误差。</a:t>
            </a:r>
            <a:r>
              <a:rPr lang="zh-CN" altLang="en-US" sz="2400"/>
              <a:t>之后提出了残差网络（ResNet） [He et al., 2016a]。 它在2015年的ImageNet图像识别挑战赛夺魁，并深刻影响了后来的深度神经网络的设计。 残差网络的核心思想是：每个附加层都应该更容易地包含原始函数作为其元素之一。</a:t>
            </a:r>
            <a:endParaRPr lang="zh-CN" altLang="en-US" sz="2400"/>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9" name="图片 8"/>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1322070" y="3681730"/>
            <a:ext cx="9143365" cy="29057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p:txBody>
          <a:bodyPr/>
          <a:lstStyle/>
          <a:p>
            <a:r>
              <a:rPr lang="en-US" altLang="zh-CN" dirty="0"/>
              <a:t>ResNet</a:t>
            </a:r>
            <a:r>
              <a:rPr lang="zh-CN" altLang="en-US" dirty="0"/>
              <a:t>的残差</a:t>
            </a:r>
            <a:r>
              <a:rPr lang="zh-CN" altLang="en-US" dirty="0"/>
              <a:t>块</a:t>
            </a:r>
            <a:endParaRPr lang="zh-CN" altLang="en-US" dirty="0"/>
          </a:p>
        </p:txBody>
      </p:sp>
      <p:pic>
        <p:nvPicPr>
          <p:cNvPr id="5" name="图片 4"/>
          <p:cNvPicPr>
            <a:picLocks noChangeAspect="1"/>
          </p:cNvPicPr>
          <p:nvPr/>
        </p:nvPicPr>
        <p:blipFill>
          <a:blip r:embed="rId1"/>
          <a:stretch>
            <a:fillRect/>
          </a:stretch>
        </p:blipFill>
        <p:spPr>
          <a:xfrm>
            <a:off x="10874667" y="101661"/>
            <a:ext cx="913811" cy="908499"/>
          </a:xfrm>
          <a:prstGeom prst="rect">
            <a:avLst/>
          </a:prstGeom>
        </p:spPr>
      </p:pic>
      <p:sp>
        <p:nvSpPr>
          <p:cNvPr id="8" name="文本框 7"/>
          <p:cNvSpPr txBox="1"/>
          <p:nvPr/>
        </p:nvSpPr>
        <p:spPr>
          <a:xfrm>
            <a:off x="826770" y="1556385"/>
            <a:ext cx="10318750" cy="5169535"/>
          </a:xfrm>
          <a:prstGeom prst="rect">
            <a:avLst/>
          </a:prstGeom>
          <a:noFill/>
        </p:spPr>
        <p:txBody>
          <a:bodyPr wrap="square" rtlCol="0">
            <a:spAutoFit/>
          </a:bodyPr>
          <a:p>
            <a:r>
              <a:rPr lang="zh-CN" altLang="en-US" sz="2400"/>
              <a:t>残差块</a:t>
            </a:r>
            <a:r>
              <a:rPr lang="en-US" altLang="zh-CN" sz="2400"/>
              <a:t>:</a:t>
            </a:r>
            <a:endParaRPr lang="zh-CN" altLang="en-US" sz="2400"/>
          </a:p>
          <a:p>
            <a:endParaRPr lang="zh-CN" altLang="en-US"/>
          </a:p>
          <a:p>
            <a:r>
              <a:rPr lang="en-US" altLang="zh-CN" sz="2400"/>
              <a:t>1.</a:t>
            </a:r>
            <a:r>
              <a:rPr lang="zh-CN" altLang="en-US" sz="2400"/>
              <a:t>串联一个层改变函数类</a:t>
            </a:r>
            <a:endParaRPr lang="zh-CN" altLang="en-US" sz="2400"/>
          </a:p>
          <a:p>
            <a:r>
              <a:rPr lang="zh-CN" altLang="en-US" sz="2400"/>
              <a:t> </a:t>
            </a:r>
            <a:r>
              <a:rPr lang="en-US" altLang="zh-CN" sz="2400"/>
              <a:t>  </a:t>
            </a:r>
            <a:r>
              <a:rPr lang="zh-CN" altLang="en-US" sz="2400"/>
              <a:t>我们希望能扩大函数类</a:t>
            </a:r>
            <a:endParaRPr lang="zh-CN" altLang="en-US" sz="2400"/>
          </a:p>
          <a:p>
            <a:endParaRPr lang="zh-CN" altLang="en-US" sz="2400"/>
          </a:p>
          <a:p>
            <a:r>
              <a:rPr lang="en-US" altLang="zh-CN" sz="2400"/>
              <a:t>2.</a:t>
            </a:r>
            <a:r>
              <a:rPr lang="zh-CN" altLang="en-US" sz="2400"/>
              <a:t>残差块加入快速通道</a:t>
            </a:r>
            <a:r>
              <a:rPr lang="en-US" altLang="zh-CN" sz="2400"/>
              <a:t>(</a:t>
            </a:r>
            <a:r>
              <a:rPr lang="zh-CN" altLang="en-US" sz="2400"/>
              <a:t>右边</a:t>
            </a:r>
            <a:r>
              <a:rPr lang="en-US" altLang="zh-CN" sz="2400"/>
              <a:t>)</a:t>
            </a:r>
            <a:endParaRPr lang="en-US" altLang="zh-CN" sz="2400"/>
          </a:p>
          <a:p>
            <a:r>
              <a:rPr lang="en-US" altLang="zh-CN" sz="2400"/>
              <a:t>   </a:t>
            </a:r>
            <a:r>
              <a:rPr lang="zh-CN" altLang="en-US" sz="2400"/>
              <a:t>来得到新的</a:t>
            </a:r>
            <a:r>
              <a:rPr lang="en-US" altLang="zh-CN" sz="2400"/>
              <a:t>f(x)</a:t>
            </a:r>
            <a:endParaRPr lang="en-US" altLang="zh-CN" sz="2400"/>
          </a:p>
          <a:p>
            <a:r>
              <a:rPr lang="en-US" altLang="zh-CN" sz="2400"/>
              <a:t>   f(x)=x+g(x)</a:t>
            </a:r>
            <a:endParaRPr lang="zh-CN" altLang="en-US" sz="2400"/>
          </a:p>
          <a:p>
            <a:endParaRPr lang="zh-CN" altLang="en-US" sz="2400"/>
          </a:p>
          <a:p>
            <a:r>
              <a:rPr lang="en-US" altLang="zh-CN" sz="2400"/>
              <a:t>ResNet</a:t>
            </a:r>
            <a:r>
              <a:rPr lang="zh-CN" altLang="en-US" sz="2400"/>
              <a:t>块细节</a:t>
            </a:r>
            <a:r>
              <a:rPr lang="en-US" altLang="zh-CN" sz="2400"/>
              <a:t>:</a:t>
            </a:r>
            <a:br>
              <a:rPr lang="en-US" altLang="zh-CN" sz="2400"/>
            </a:br>
            <a:endParaRPr lang="zh-CN" altLang="en-US" sz="2400"/>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5880100" y="1621155"/>
            <a:ext cx="5158740" cy="2399030"/>
          </a:xfrm>
          <a:prstGeom prst="rect">
            <a:avLst/>
          </a:prstGeom>
          <a:ln>
            <a:noFill/>
          </a:ln>
        </p:spPr>
      </p:pic>
      <p:pic>
        <p:nvPicPr>
          <p:cNvPr id="6" name="图片 5"/>
          <p:cNvPicPr>
            <a:picLocks noChangeAspect="1"/>
          </p:cNvPicPr>
          <p:nvPr/>
        </p:nvPicPr>
        <p:blipFill>
          <a:blip r:embed="rId3">
            <a:clrChange>
              <a:clrFrom>
                <a:srgbClr val="FAFAFA">
                  <a:alpha val="100000"/>
                </a:srgbClr>
              </a:clrFrom>
              <a:clrTo>
                <a:srgbClr val="FAFAFA">
                  <a:alpha val="100000"/>
                  <a:alpha val="0"/>
                </a:srgbClr>
              </a:clrTo>
            </a:clrChange>
          </a:blip>
          <a:stretch>
            <a:fillRect/>
          </a:stretch>
        </p:blipFill>
        <p:spPr>
          <a:xfrm>
            <a:off x="5880100" y="4220845"/>
            <a:ext cx="5158740" cy="2428875"/>
          </a:xfrm>
          <a:prstGeom prst="rect">
            <a:avLst/>
          </a:prstGeom>
        </p:spPr>
      </p:pic>
    </p:spTree>
  </p:cSld>
  <p:clrMapOvr>
    <a:masterClrMapping/>
  </p:clrMapOvr>
</p:sld>
</file>

<file path=ppt/tags/tag1.xml><?xml version="1.0" encoding="utf-8"?>
<p:tagLst xmlns:p="http://schemas.openxmlformats.org/presentationml/2006/main">
  <p:tag name="KSO_WM_TEMPLATE_CATEGORY" val="diagram"/>
  <p:tag name="KSO_WM_TEMPLATE_INDEX" val="160008"/>
  <p:tag name="KSO_WM_UNIT_TYPE" val="l_h_f"/>
  <p:tag name="KSO_WM_UNIT_INDEX" val="1_1_1"/>
  <p:tag name="KSO_WM_UNIT_ID" val="diagram160008_3*l_h_f*1_1_1"/>
  <p:tag name="KSO_WM_UNIT_CLEAR" val="1"/>
  <p:tag name="KSO_WM_UNIT_LAYERLEVEL" val="1_1_1"/>
  <p:tag name="KSO_WM_UNIT_VALUE" val="54"/>
  <p:tag name="KSO_WM_UNIT_HIGHLIGHT" val="0"/>
  <p:tag name="KSO_WM_UNIT_COMPATIBLE" val="0"/>
  <p:tag name="KSO_WM_BEAUTIFY_FLAG" val="#wm#"/>
  <p:tag name="KSO_WM_TAG_VERSION" val="1.0"/>
  <p:tag name="KSO_WM_DIAGRAM_GROUP_CODE" val="l1-1"/>
  <p:tag name="KSO_WM_UNIT_PRESET_TEXT" val="LOREM IPSUM DOLOR"/>
  <p:tag name="KSO_WM_UNIT_FILL_FORE_SCHEMECOLOR_INDEX" val="5"/>
  <p:tag name="KSO_WM_UNIT_FILL_TYPE" val="1"/>
  <p:tag name="KSO_WM_UNIT_TEXT_FILL_FORE_SCHEMECOLOR_INDEX" val="14"/>
  <p:tag name="KSO_WM_UNIT_TEXT_FILL_TYPE" val="1"/>
  <p:tag name="KSO_WM_UNIT_USESOURCEFORMAT_APPLY" val="1"/>
</p:tagLst>
</file>

<file path=ppt/tags/tag10.xml><?xml version="1.0" encoding="utf-8"?>
<p:tagLst xmlns:p="http://schemas.openxmlformats.org/presentationml/2006/main">
  <p:tag name="MH" val="20160508133540"/>
  <p:tag name="MH_LIBRARY" val="GRAPHIC"/>
  <p:tag name="MH_ORDER" val="文本框 14"/>
</p:tagLst>
</file>

<file path=ppt/tags/tag11.xml><?xml version="1.0" encoding="utf-8"?>
<p:tagLst xmlns:p="http://schemas.openxmlformats.org/presentationml/2006/main">
  <p:tag name="MH" val="20160508133540"/>
  <p:tag name="MH_LIBRARY" val="GRAPHIC"/>
  <p:tag name="MH_ORDER" val="Shape"/>
</p:tagLst>
</file>

<file path=ppt/tags/tag12.xml><?xml version="1.0" encoding="utf-8"?>
<p:tagLst xmlns:p="http://schemas.openxmlformats.org/presentationml/2006/main">
  <p:tag name="MH" val="20160508133540"/>
  <p:tag name="MH_LIBRARY" val="GRAPHIC"/>
  <p:tag name="MH_ORDER" val="Shape"/>
</p:tagLst>
</file>

<file path=ppt/tags/tag13.xml><?xml version="1.0" encoding="utf-8"?>
<p:tagLst xmlns:p="http://schemas.openxmlformats.org/presentationml/2006/main">
  <p:tag name="MH" val="20160508133540"/>
  <p:tag name="MH_LIBRARY" val="GRAPHIC"/>
  <p:tag name="MH_ORDER" val="文本框 17"/>
</p:tagLst>
</file>

<file path=ppt/tags/tag2.xml><?xml version="1.0" encoding="utf-8"?>
<p:tagLst xmlns:p="http://schemas.openxmlformats.org/presentationml/2006/main">
  <p:tag name="KSO_WM_TEMPLATE_CATEGORY" val="diagram"/>
  <p:tag name="KSO_WM_TEMPLATE_INDEX" val="160008"/>
  <p:tag name="KSO_WM_UNIT_TYPE" val="l_h_f"/>
  <p:tag name="KSO_WM_UNIT_INDEX" val="1_2_1"/>
  <p:tag name="KSO_WM_UNIT_ID" val="diagram160008_3*l_h_f*1_2_1"/>
  <p:tag name="KSO_WM_UNIT_CLEAR" val="1"/>
  <p:tag name="KSO_WM_UNIT_LAYERLEVEL" val="1_1_1"/>
  <p:tag name="KSO_WM_UNIT_VALUE" val="54"/>
  <p:tag name="KSO_WM_UNIT_HIGHLIGHT" val="0"/>
  <p:tag name="KSO_WM_UNIT_COMPATIBLE" val="0"/>
  <p:tag name="KSO_WM_BEAUTIFY_FLAG" val="#wm#"/>
  <p:tag name="KSO_WM_TAG_VERSION" val="1.0"/>
  <p:tag name="KSO_WM_DIAGRAM_GROUP_CODE" val="l1-1"/>
  <p:tag name="KSO_WM_UNIT_PRESET_TEXT" val="LOREM IPSUM DOLOR"/>
  <p:tag name="KSO_WM_UNIT_FILL_FORE_SCHEMECOLOR_INDEX" val="6"/>
  <p:tag name="KSO_WM_UNIT_FILL_TYPE" val="1"/>
  <p:tag name="KSO_WM_UNIT_TEXT_FILL_FORE_SCHEMECOLOR_INDEX" val="14"/>
  <p:tag name="KSO_WM_UNIT_TEXT_FILL_TYPE" val="1"/>
  <p:tag name="KSO_WM_UNIT_USESOURCEFORMAT_APPLY" val="1"/>
</p:tagLst>
</file>

<file path=ppt/tags/tag3.xml><?xml version="1.0" encoding="utf-8"?>
<p:tagLst xmlns:p="http://schemas.openxmlformats.org/presentationml/2006/main">
  <p:tag name="KSO_WM_TEMPLATE_CATEGORY" val="diagram"/>
  <p:tag name="KSO_WM_TEMPLATE_INDEX" val="160008"/>
  <p:tag name="KSO_WM_UNIT_TYPE" val="l_h_f"/>
  <p:tag name="KSO_WM_UNIT_INDEX" val="1_3_1"/>
  <p:tag name="KSO_WM_UNIT_ID" val="diagram160008_3*l_h_f*1_3_1"/>
  <p:tag name="KSO_WM_UNIT_CLEAR" val="1"/>
  <p:tag name="KSO_WM_UNIT_LAYERLEVEL" val="1_1_1"/>
  <p:tag name="KSO_WM_UNIT_VALUE" val="54"/>
  <p:tag name="KSO_WM_UNIT_HIGHLIGHT" val="0"/>
  <p:tag name="KSO_WM_UNIT_COMPATIBLE" val="0"/>
  <p:tag name="KSO_WM_BEAUTIFY_FLAG" val="#wm#"/>
  <p:tag name="KSO_WM_TAG_VERSION" val="1.0"/>
  <p:tag name="KSO_WM_DIAGRAM_GROUP_CODE" val="l1-1"/>
  <p:tag name="KSO_WM_UNIT_PRESET_TEXT" val="LOREM IPSUM DOLOR"/>
  <p:tag name="KSO_WM_UNIT_FILL_FORE_SCHEMECOLOR_INDEX" val="5"/>
  <p:tag name="KSO_WM_UNIT_FILL_TYPE" val="1"/>
  <p:tag name="KSO_WM_UNIT_TEXT_FILL_FORE_SCHEMECOLOR_INDEX" val="14"/>
  <p:tag name="KSO_WM_UNIT_TEXT_FILL_TYPE" val="1"/>
  <p:tag name="KSO_WM_UNIT_USESOURCEFORMAT_APPLY" val="1"/>
</p:tagLst>
</file>

<file path=ppt/tags/tag4.xml><?xml version="1.0" encoding="utf-8"?>
<p:tagLst xmlns:p="http://schemas.openxmlformats.org/presentationml/2006/main">
  <p:tag name="KSO_WM_SLIDE_ID" val="diagram160008_3"/>
  <p:tag name="KSO_WM_SLIDE_INDEX" val="3"/>
  <p:tag name="KSO_WM_SLIDE_ITEM_CNT" val="3"/>
  <p:tag name="KSO_WM_SLIDE_LAYOUT" val="l_g"/>
  <p:tag name="KSO_WM_SLIDE_LAYOUT_CNT" val="1_1"/>
  <p:tag name="KSO_WM_SLIDE_TYPE" val="text"/>
  <p:tag name="KSO_WM_BEAUTIFY_FLAG" val="#wm#"/>
  <p:tag name="KSO_WM_SLIDE_POSITION" val="127*108"/>
  <p:tag name="KSO_WM_SLIDE_SIZE" val="703*360"/>
  <p:tag name="KSO_WM_TEMPLATE_CATEGORY" val="diagram"/>
  <p:tag name="KSO_WM_TEMPLATE_INDEX" val="160008"/>
  <p:tag name="KSO_WM_TAG_VERSION" val="1.0"/>
  <p:tag name="KSO_WM_SLIDE_SUBTYPE" val="diag"/>
  <p:tag name="KSO_WM_DIAGRAM_GROUP_CODE" val="l1-1"/>
</p:tagLst>
</file>

<file path=ppt/tags/tag5.xml><?xml version="1.0" encoding="utf-8"?>
<p:tagLst xmlns:p="http://schemas.openxmlformats.org/presentationml/2006/main">
  <p:tag name="MH" val="20160508133540"/>
  <p:tag name="MH_LIBRARY" val="GRAPHIC"/>
  <p:tag name="MH_ORDER" val="矩形 4"/>
</p:tagLst>
</file>

<file path=ppt/tags/tag6.xml><?xml version="1.0" encoding="utf-8"?>
<p:tagLst xmlns:p="http://schemas.openxmlformats.org/presentationml/2006/main">
  <p:tag name="MH" val="20160508133540"/>
  <p:tag name="MH_LIBRARY" val="GRAPHIC"/>
  <p:tag name="MH_ORDER" val="直接连接符 6"/>
</p:tagLst>
</file>

<file path=ppt/tags/tag7.xml><?xml version="1.0" encoding="utf-8"?>
<p:tagLst xmlns:p="http://schemas.openxmlformats.org/presentationml/2006/main">
  <p:tag name="MH" val="20160508133540"/>
  <p:tag name="MH_LIBRARY" val="GRAPHIC"/>
  <p:tag name="MH_ORDER" val="直接连接符 8"/>
</p:tagLst>
</file>

<file path=ppt/tags/tag8.xml><?xml version="1.0" encoding="utf-8"?>
<p:tagLst xmlns:p="http://schemas.openxmlformats.org/presentationml/2006/main">
  <p:tag name="MH" val="20160508133540"/>
  <p:tag name="MH_LIBRARY" val="GRAPHIC"/>
  <p:tag name="MH_ORDER" val="Shape"/>
</p:tagLst>
</file>

<file path=ppt/tags/tag9.xml><?xml version="1.0" encoding="utf-8"?>
<p:tagLst xmlns:p="http://schemas.openxmlformats.org/presentationml/2006/main">
  <p:tag name="MH" val="20160508133540"/>
  <p:tag name="MH_LIBRARY" val="GRAPHIC"/>
  <p:tag name="MH_ORDER" val="文本框 13"/>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0</TotalTime>
  <Words>4157</Words>
  <Application>WPS 演示</Application>
  <PresentationFormat>宽屏</PresentationFormat>
  <Paragraphs>479</Paragraphs>
  <Slides>29</Slides>
  <Notes>19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Arial</vt:lpstr>
      <vt:lpstr>宋体</vt:lpstr>
      <vt:lpstr>Wingdings</vt:lpstr>
      <vt:lpstr>Calibri</vt:lpstr>
      <vt:lpstr>微软雅黑</vt:lpstr>
      <vt:lpstr>华文细黑</vt:lpstr>
      <vt:lpstr>Wingdings</vt:lpstr>
      <vt:lpstr>Arial Unicode MS</vt:lpstr>
      <vt:lpstr>Arial Narrow</vt:lpstr>
      <vt:lpstr>Bell MT</vt:lpstr>
      <vt:lpstr>GungsuhChe</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PPT之家www.52ppt.com; PPT之家</cp:keywords>
  <dc:description>http://www.52ppt.com</dc:description>
  <cp:lastModifiedBy>凡心</cp:lastModifiedBy>
  <cp:revision>185</cp:revision>
  <dcterms:created xsi:type="dcterms:W3CDTF">2015-05-14T07:52:00Z</dcterms:created>
  <dcterms:modified xsi:type="dcterms:W3CDTF">2021-11-29T00:44:41Z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0B1C3C356A6B454184D229E462CE581E</vt:lpwstr>
  </property>
  <property fmtid="{D5CDD505-2E9C-101B-9397-08002B2CF9AE}" pid="3" name="KSOProductBuildVer">
    <vt:lpwstr>2052-11.1.0.11115</vt:lpwstr>
  </property>
</Properties>
</file>